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1" r:id="rId7"/>
    <p:sldId id="261" r:id="rId8"/>
    <p:sldId id="262" r:id="rId9"/>
    <p:sldId id="263" r:id="rId10"/>
    <p:sldId id="264" r:id="rId11"/>
    <p:sldId id="272" r:id="rId12"/>
    <p:sldId id="265" r:id="rId13"/>
    <p:sldId id="267" r:id="rId14"/>
    <p:sldId id="268" r:id="rId15"/>
    <p:sldId id="269" r:id="rId16"/>
    <p:sldId id="270" r:id="rId17"/>
    <p:sldId id="273" r:id="rId18"/>
    <p:sldId id="266" r:id="rId19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Kanit" panose="020B0604020202020204" charset="-34"/>
      <p:regular r:id="rId24"/>
    </p:embeddedFont>
    <p:embeddedFont>
      <p:font typeface="Montserrat" panose="00000500000000000000" pitchFamily="2" charset="-18"/>
      <p:regular r:id="rId25"/>
      <p:bold r:id="rId26"/>
      <p:italic r:id="rId27"/>
      <p:boldItalic r:id="rId28"/>
    </p:embeddedFont>
    <p:embeddedFont>
      <p:font typeface="Montserrat Bold" panose="00000800000000000000" charset="-18"/>
      <p:regular r:id="rId29"/>
    </p:embeddedFont>
    <p:embeddedFont>
      <p:font typeface="Montserrat Bold Italics" panose="020B0604020202020204" charset="-18"/>
      <p:regular r:id="rId30"/>
    </p:embeddedFont>
    <p:embeddedFont>
      <p:font typeface="Montserrat Italics" panose="020B0604020202020204" charset="-18"/>
      <p:regular r:id="rId31"/>
    </p:embeddedFont>
    <p:embeddedFont>
      <p:font typeface="Muli Bold Bold Italics" panose="020B0604020202020204" charset="-18"/>
      <p:regular r:id="rId32"/>
    </p:embeddedFont>
    <p:embeddedFont>
      <p:font typeface="Open Sans" panose="020B060603050402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69" d="100"/>
          <a:sy n="69" d="100"/>
        </p:scale>
        <p:origin x="11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theme" Target="theme/them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eg"/><Relationship Id="rId3" Type="http://schemas.openxmlformats.org/officeDocument/2006/relationships/image" Target="../media/image36.sv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image" Target="../media/image35.png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0.svg"/><Relationship Id="rId15" Type="http://schemas.openxmlformats.org/officeDocument/2006/relationships/image" Target="../media/image45.jpeg"/><Relationship Id="rId10" Type="http://schemas.openxmlformats.org/officeDocument/2006/relationships/image" Target="../media/image41.jpeg"/><Relationship Id="rId4" Type="http://schemas.openxmlformats.org/officeDocument/2006/relationships/image" Target="../media/image29.png"/><Relationship Id="rId9" Type="http://schemas.openxmlformats.org/officeDocument/2006/relationships/image" Target="../media/image40.jpeg"/><Relationship Id="rId1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breakandwash.pl" TargetMode="Externa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55.png"/><Relationship Id="rId18" Type="http://schemas.openxmlformats.org/officeDocument/2006/relationships/image" Target="../media/image60.jpe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image" Target="../media/image4.jpe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3.png"/><Relationship Id="rId5" Type="http://schemas.openxmlformats.org/officeDocument/2006/relationships/image" Target="../media/image16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15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jp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491" r="-2608" b="-13118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3" name="TextBox 3"/>
          <p:cNvSpPr txBox="1"/>
          <p:nvPr/>
        </p:nvSpPr>
        <p:spPr>
          <a:xfrm>
            <a:off x="416765" y="5464948"/>
            <a:ext cx="10531551" cy="1350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50"/>
              </a:lnSpc>
            </a:pPr>
            <a:r>
              <a:rPr lang="en-US" sz="4458" spc="133" dirty="0">
                <a:solidFill>
                  <a:srgbClr val="FFFFFF"/>
                </a:solidFill>
                <a:latin typeface="Kanit"/>
              </a:rPr>
              <a:t>CAŁODOBOWA</a:t>
            </a:r>
          </a:p>
          <a:p>
            <a:pPr>
              <a:lnSpc>
                <a:spcPts val="5350"/>
              </a:lnSpc>
            </a:pPr>
            <a:r>
              <a:rPr lang="en-US" sz="4458" spc="133" dirty="0">
                <a:solidFill>
                  <a:srgbClr val="FFFFFF"/>
                </a:solidFill>
                <a:latin typeface="Kanit"/>
              </a:rPr>
              <a:t>PRALNIA SAMOOBSŁUGOWA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47661" y="10173713"/>
            <a:ext cx="7427830" cy="393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8"/>
              </a:lnSpc>
            </a:pPr>
            <a:endParaRPr/>
          </a:p>
        </p:txBody>
      </p:sp>
      <p:sp>
        <p:nvSpPr>
          <p:cNvPr id="5" name="Freeform 5"/>
          <p:cNvSpPr/>
          <p:nvPr/>
        </p:nvSpPr>
        <p:spPr>
          <a:xfrm>
            <a:off x="855682" y="-260732"/>
            <a:ext cx="3025554" cy="3025554"/>
          </a:xfrm>
          <a:custGeom>
            <a:avLst/>
            <a:gdLst/>
            <a:ahLst/>
            <a:cxnLst/>
            <a:rect l="l" t="t" r="r" b="b"/>
            <a:pathLst>
              <a:path w="3025554" h="3025554">
                <a:moveTo>
                  <a:pt x="0" y="0"/>
                </a:moveTo>
                <a:lnTo>
                  <a:pt x="3025554" y="0"/>
                </a:lnTo>
                <a:lnTo>
                  <a:pt x="3025554" y="3025553"/>
                </a:lnTo>
                <a:lnTo>
                  <a:pt x="0" y="30255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426290" y="6274433"/>
            <a:ext cx="6135276" cy="4012567"/>
          </a:xfrm>
          <a:custGeom>
            <a:avLst/>
            <a:gdLst/>
            <a:ahLst/>
            <a:cxnLst/>
            <a:rect l="l" t="t" r="r" b="b"/>
            <a:pathLst>
              <a:path w="6135276" h="4012567">
                <a:moveTo>
                  <a:pt x="0" y="0"/>
                </a:moveTo>
                <a:lnTo>
                  <a:pt x="6135276" y="0"/>
                </a:lnTo>
                <a:lnTo>
                  <a:pt x="6135276" y="4012567"/>
                </a:lnTo>
                <a:lnTo>
                  <a:pt x="0" y="40125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298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389B64FC-9CC3-C380-4445-CAF1B8D9B4D9}"/>
              </a:ext>
            </a:extLst>
          </p:cNvPr>
          <p:cNvSpPr txBox="1"/>
          <p:nvPr/>
        </p:nvSpPr>
        <p:spPr>
          <a:xfrm>
            <a:off x="10744201" y="8648700"/>
            <a:ext cx="723900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50"/>
              </a:lnSpc>
            </a:pPr>
            <a:r>
              <a:rPr lang="pl-PL" sz="4458" spc="133" dirty="0">
                <a:latin typeface="Kanit"/>
              </a:rPr>
              <a:t>KRZYSZTOF LUBISZEWSKI</a:t>
            </a:r>
            <a:endParaRPr lang="en-US" sz="4458" spc="133" dirty="0">
              <a:latin typeface="Kanit"/>
            </a:endParaRPr>
          </a:p>
          <a:p>
            <a:pPr>
              <a:lnSpc>
                <a:spcPts val="5350"/>
              </a:lnSpc>
            </a:pPr>
            <a:r>
              <a:rPr lang="pl-PL" sz="4458" spc="133" dirty="0">
                <a:latin typeface="Kanit"/>
              </a:rPr>
              <a:t>PREZES ZARZĄDU</a:t>
            </a:r>
            <a:endParaRPr lang="en-US" sz="4458" spc="133" dirty="0">
              <a:latin typeface="Kani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4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031742" y="-4540670"/>
            <a:ext cx="26351484" cy="19368340"/>
          </a:xfrm>
          <a:custGeom>
            <a:avLst/>
            <a:gdLst/>
            <a:ahLst/>
            <a:cxnLst/>
            <a:rect l="l" t="t" r="r" b="b"/>
            <a:pathLst>
              <a:path w="26351484" h="19368340">
                <a:moveTo>
                  <a:pt x="0" y="0"/>
                </a:moveTo>
                <a:lnTo>
                  <a:pt x="26351484" y="0"/>
                </a:lnTo>
                <a:lnTo>
                  <a:pt x="26351484" y="19368340"/>
                </a:lnTo>
                <a:lnTo>
                  <a:pt x="0" y="193683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4197750" y="5895092"/>
            <a:ext cx="5177586" cy="4782795"/>
            <a:chOff x="0" y="0"/>
            <a:chExt cx="6903448" cy="63770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03448" cy="6377060"/>
            </a:xfrm>
            <a:custGeom>
              <a:avLst/>
              <a:gdLst/>
              <a:ahLst/>
              <a:cxnLst/>
              <a:rect l="l" t="t" r="r" b="b"/>
              <a:pathLst>
                <a:path w="6903448" h="6377060">
                  <a:moveTo>
                    <a:pt x="0" y="0"/>
                  </a:moveTo>
                  <a:lnTo>
                    <a:pt x="6903448" y="0"/>
                  </a:lnTo>
                  <a:lnTo>
                    <a:pt x="6903448" y="6377060"/>
                  </a:lnTo>
                  <a:lnTo>
                    <a:pt x="0" y="6377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840233" y="577050"/>
              <a:ext cx="5222982" cy="5222961"/>
              <a:chOff x="0" y="0"/>
              <a:chExt cx="6350000" cy="634997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t="-13395" b="-19938"/>
                </a:stretch>
              </a:blipFill>
            </p:spPr>
            <p:txBody>
              <a:bodyPr/>
              <a:lstStyle/>
              <a:p>
                <a:endParaRPr lang="pl-PL"/>
              </a:p>
            </p:txBody>
          </p:sp>
        </p:grpSp>
      </p:grpSp>
      <p:grpSp>
        <p:nvGrpSpPr>
          <p:cNvPr id="7" name="Group 7"/>
          <p:cNvGrpSpPr/>
          <p:nvPr/>
        </p:nvGrpSpPr>
        <p:grpSpPr>
          <a:xfrm>
            <a:off x="-491229" y="-435724"/>
            <a:ext cx="5177586" cy="4782795"/>
            <a:chOff x="0" y="0"/>
            <a:chExt cx="6903448" cy="637706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903448" cy="6377060"/>
            </a:xfrm>
            <a:custGeom>
              <a:avLst/>
              <a:gdLst/>
              <a:ahLst/>
              <a:cxnLst/>
              <a:rect l="l" t="t" r="r" b="b"/>
              <a:pathLst>
                <a:path w="6903448" h="6377060">
                  <a:moveTo>
                    <a:pt x="0" y="0"/>
                  </a:moveTo>
                  <a:lnTo>
                    <a:pt x="6903448" y="0"/>
                  </a:lnTo>
                  <a:lnTo>
                    <a:pt x="6903448" y="6377060"/>
                  </a:lnTo>
                  <a:lnTo>
                    <a:pt x="0" y="6377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840233" y="577050"/>
              <a:ext cx="5222982" cy="5222961"/>
              <a:chOff x="0" y="0"/>
              <a:chExt cx="6350000" cy="634997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t="-29025" b="-48839"/>
                </a:stretch>
              </a:blipFill>
            </p:spPr>
            <p:txBody>
              <a:bodyPr/>
              <a:lstStyle/>
              <a:p>
                <a:endParaRPr lang="pl-PL"/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-491229" y="5895092"/>
            <a:ext cx="5177586" cy="4782795"/>
            <a:chOff x="0" y="0"/>
            <a:chExt cx="6903448" cy="63770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903448" cy="6377060"/>
            </a:xfrm>
            <a:custGeom>
              <a:avLst/>
              <a:gdLst/>
              <a:ahLst/>
              <a:cxnLst/>
              <a:rect l="l" t="t" r="r" b="b"/>
              <a:pathLst>
                <a:path w="6903448" h="6377060">
                  <a:moveTo>
                    <a:pt x="0" y="0"/>
                  </a:moveTo>
                  <a:lnTo>
                    <a:pt x="6903448" y="0"/>
                  </a:lnTo>
                  <a:lnTo>
                    <a:pt x="6903448" y="6377060"/>
                  </a:lnTo>
                  <a:lnTo>
                    <a:pt x="0" y="6377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840233" y="577050"/>
              <a:ext cx="5222982" cy="5222961"/>
              <a:chOff x="0" y="0"/>
              <a:chExt cx="6350000" cy="634997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33476" t="-9013" r="-38809" b="-5888"/>
                </a:stretch>
              </a:blipFill>
            </p:spPr>
            <p:txBody>
              <a:bodyPr/>
              <a:lstStyle/>
              <a:p>
                <a:endParaRPr lang="pl-PL"/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4197750" y="-256308"/>
            <a:ext cx="5177586" cy="4782795"/>
            <a:chOff x="0" y="0"/>
            <a:chExt cx="6903448" cy="637706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903448" cy="6377060"/>
            </a:xfrm>
            <a:custGeom>
              <a:avLst/>
              <a:gdLst/>
              <a:ahLst/>
              <a:cxnLst/>
              <a:rect l="l" t="t" r="r" b="b"/>
              <a:pathLst>
                <a:path w="6903448" h="6377060">
                  <a:moveTo>
                    <a:pt x="0" y="0"/>
                  </a:moveTo>
                  <a:lnTo>
                    <a:pt x="6903448" y="0"/>
                  </a:lnTo>
                  <a:lnTo>
                    <a:pt x="6903448" y="6377060"/>
                  </a:lnTo>
                  <a:lnTo>
                    <a:pt x="0" y="6377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840233" y="577050"/>
              <a:ext cx="5222982" cy="5222961"/>
              <a:chOff x="0" y="0"/>
              <a:chExt cx="6350000" cy="634997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129185" t="-22246" r="-23489" b="-46204"/>
                </a:stretch>
              </a:blipFill>
            </p:spPr>
            <p:txBody>
              <a:bodyPr/>
              <a:lstStyle/>
              <a:p>
                <a:endParaRPr lang="pl-PL"/>
              </a:p>
            </p:txBody>
          </p:sp>
        </p:grpSp>
      </p:grpSp>
      <p:grpSp>
        <p:nvGrpSpPr>
          <p:cNvPr id="19" name="Group 19"/>
          <p:cNvGrpSpPr/>
          <p:nvPr/>
        </p:nvGrpSpPr>
        <p:grpSpPr>
          <a:xfrm>
            <a:off x="1608957" y="2564389"/>
            <a:ext cx="5177586" cy="4782795"/>
            <a:chOff x="0" y="0"/>
            <a:chExt cx="6903448" cy="637706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903448" cy="6377060"/>
            </a:xfrm>
            <a:custGeom>
              <a:avLst/>
              <a:gdLst/>
              <a:ahLst/>
              <a:cxnLst/>
              <a:rect l="l" t="t" r="r" b="b"/>
              <a:pathLst>
                <a:path w="6903448" h="6377060">
                  <a:moveTo>
                    <a:pt x="0" y="0"/>
                  </a:moveTo>
                  <a:lnTo>
                    <a:pt x="6903448" y="0"/>
                  </a:lnTo>
                  <a:lnTo>
                    <a:pt x="6903448" y="6377060"/>
                  </a:lnTo>
                  <a:lnTo>
                    <a:pt x="0" y="6377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>
              <a:off x="840233" y="577050"/>
              <a:ext cx="5222982" cy="5222961"/>
              <a:chOff x="0" y="0"/>
              <a:chExt cx="6350000" cy="634997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l="-54627" t="-3085"/>
                </a:stretch>
              </a:blipFill>
            </p:spPr>
            <p:txBody>
              <a:bodyPr/>
              <a:lstStyle/>
              <a:p>
                <a:endParaRPr lang="pl-PL"/>
              </a:p>
            </p:txBody>
          </p:sp>
        </p:grpSp>
      </p:grpSp>
      <p:grpSp>
        <p:nvGrpSpPr>
          <p:cNvPr id="23" name="Group 23"/>
          <p:cNvGrpSpPr/>
          <p:nvPr/>
        </p:nvGrpSpPr>
        <p:grpSpPr>
          <a:xfrm>
            <a:off x="8913981" y="-256308"/>
            <a:ext cx="5177586" cy="4782795"/>
            <a:chOff x="0" y="0"/>
            <a:chExt cx="6903448" cy="637706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903448" cy="6377060"/>
            </a:xfrm>
            <a:custGeom>
              <a:avLst/>
              <a:gdLst/>
              <a:ahLst/>
              <a:cxnLst/>
              <a:rect l="l" t="t" r="r" b="b"/>
              <a:pathLst>
                <a:path w="6903448" h="6377060">
                  <a:moveTo>
                    <a:pt x="0" y="0"/>
                  </a:moveTo>
                  <a:lnTo>
                    <a:pt x="6903448" y="0"/>
                  </a:lnTo>
                  <a:lnTo>
                    <a:pt x="6903448" y="6377060"/>
                  </a:lnTo>
                  <a:lnTo>
                    <a:pt x="0" y="6377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grpSp>
          <p:nvGrpSpPr>
            <p:cNvPr id="25" name="Group 25"/>
            <p:cNvGrpSpPr>
              <a:grpSpLocks noChangeAspect="1"/>
            </p:cNvGrpSpPr>
            <p:nvPr/>
          </p:nvGrpSpPr>
          <p:grpSpPr>
            <a:xfrm>
              <a:off x="840233" y="577050"/>
              <a:ext cx="5222982" cy="5222961"/>
              <a:chOff x="0" y="0"/>
              <a:chExt cx="6350000" cy="6349975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t="-35000" r="-21469"/>
                </a:stretch>
              </a:blipFill>
            </p:spPr>
            <p:txBody>
              <a:bodyPr/>
              <a:lstStyle/>
              <a:p>
                <a:endParaRPr lang="pl-PL"/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8913981" y="5895092"/>
            <a:ext cx="5177586" cy="4782795"/>
            <a:chOff x="0" y="0"/>
            <a:chExt cx="6903448" cy="637706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903448" cy="6377060"/>
            </a:xfrm>
            <a:custGeom>
              <a:avLst/>
              <a:gdLst/>
              <a:ahLst/>
              <a:cxnLst/>
              <a:rect l="l" t="t" r="r" b="b"/>
              <a:pathLst>
                <a:path w="6903448" h="6377060">
                  <a:moveTo>
                    <a:pt x="0" y="0"/>
                  </a:moveTo>
                  <a:lnTo>
                    <a:pt x="6903448" y="0"/>
                  </a:lnTo>
                  <a:lnTo>
                    <a:pt x="6903448" y="6377060"/>
                  </a:lnTo>
                  <a:lnTo>
                    <a:pt x="0" y="6377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grpSp>
          <p:nvGrpSpPr>
            <p:cNvPr id="29" name="Group 29"/>
            <p:cNvGrpSpPr>
              <a:grpSpLocks noChangeAspect="1"/>
            </p:cNvGrpSpPr>
            <p:nvPr/>
          </p:nvGrpSpPr>
          <p:grpSpPr>
            <a:xfrm>
              <a:off x="840233" y="577050"/>
              <a:ext cx="5222982" cy="5222961"/>
              <a:chOff x="0" y="0"/>
              <a:chExt cx="6350000" cy="6349975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 l="-4580" t="-66171" r="-19377" b="-19765"/>
                </a:stretch>
              </a:blipFill>
            </p:spPr>
            <p:txBody>
              <a:bodyPr/>
              <a:lstStyle/>
              <a:p>
                <a:endParaRPr lang="pl-PL"/>
              </a:p>
            </p:txBody>
          </p:sp>
        </p:grpSp>
      </p:grpSp>
      <p:grpSp>
        <p:nvGrpSpPr>
          <p:cNvPr id="31" name="Group 31"/>
          <p:cNvGrpSpPr/>
          <p:nvPr/>
        </p:nvGrpSpPr>
        <p:grpSpPr>
          <a:xfrm>
            <a:off x="6607206" y="2564389"/>
            <a:ext cx="5177586" cy="4782795"/>
            <a:chOff x="0" y="0"/>
            <a:chExt cx="6903448" cy="637706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903448" cy="6377060"/>
            </a:xfrm>
            <a:custGeom>
              <a:avLst/>
              <a:gdLst/>
              <a:ahLst/>
              <a:cxnLst/>
              <a:rect l="l" t="t" r="r" b="b"/>
              <a:pathLst>
                <a:path w="6903448" h="6377060">
                  <a:moveTo>
                    <a:pt x="0" y="0"/>
                  </a:moveTo>
                  <a:lnTo>
                    <a:pt x="6903448" y="0"/>
                  </a:lnTo>
                  <a:lnTo>
                    <a:pt x="6903448" y="6377060"/>
                  </a:lnTo>
                  <a:lnTo>
                    <a:pt x="0" y="6377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grpSp>
          <p:nvGrpSpPr>
            <p:cNvPr id="33" name="Group 33"/>
            <p:cNvGrpSpPr>
              <a:grpSpLocks noChangeAspect="1"/>
            </p:cNvGrpSpPr>
            <p:nvPr/>
          </p:nvGrpSpPr>
          <p:grpSpPr>
            <a:xfrm>
              <a:off x="840233" y="577050"/>
              <a:ext cx="5222982" cy="5222961"/>
              <a:chOff x="0" y="0"/>
              <a:chExt cx="6350000" cy="6349975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3"/>
                <a:stretch>
                  <a:fillRect l="-45665" t="-21749" r="-16666"/>
                </a:stretch>
              </a:blipFill>
            </p:spPr>
            <p:txBody>
              <a:bodyPr/>
              <a:lstStyle/>
              <a:p>
                <a:endParaRPr lang="pl-PL"/>
              </a:p>
            </p:txBody>
          </p:sp>
        </p:grpSp>
      </p:grpSp>
      <p:grpSp>
        <p:nvGrpSpPr>
          <p:cNvPr id="35" name="Group 35"/>
          <p:cNvGrpSpPr/>
          <p:nvPr/>
        </p:nvGrpSpPr>
        <p:grpSpPr>
          <a:xfrm>
            <a:off x="13500515" y="5895092"/>
            <a:ext cx="5177586" cy="4782795"/>
            <a:chOff x="0" y="0"/>
            <a:chExt cx="6903448" cy="637706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903448" cy="6377060"/>
            </a:xfrm>
            <a:custGeom>
              <a:avLst/>
              <a:gdLst/>
              <a:ahLst/>
              <a:cxnLst/>
              <a:rect l="l" t="t" r="r" b="b"/>
              <a:pathLst>
                <a:path w="6903448" h="6377060">
                  <a:moveTo>
                    <a:pt x="0" y="0"/>
                  </a:moveTo>
                  <a:lnTo>
                    <a:pt x="6903448" y="0"/>
                  </a:lnTo>
                  <a:lnTo>
                    <a:pt x="6903448" y="6377060"/>
                  </a:lnTo>
                  <a:lnTo>
                    <a:pt x="0" y="6377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grpSp>
          <p:nvGrpSpPr>
            <p:cNvPr id="37" name="Group 37"/>
            <p:cNvGrpSpPr>
              <a:grpSpLocks noChangeAspect="1"/>
            </p:cNvGrpSpPr>
            <p:nvPr/>
          </p:nvGrpSpPr>
          <p:grpSpPr>
            <a:xfrm>
              <a:off x="840233" y="577050"/>
              <a:ext cx="5222982" cy="5222961"/>
              <a:chOff x="0" y="0"/>
              <a:chExt cx="6350000" cy="6349975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4"/>
                <a:stretch>
                  <a:fillRect l="-24999" r="-24999"/>
                </a:stretch>
              </a:blipFill>
            </p:spPr>
            <p:txBody>
              <a:bodyPr/>
              <a:lstStyle/>
              <a:p>
                <a:endParaRPr lang="pl-PL"/>
              </a:p>
            </p:txBody>
          </p:sp>
        </p:grpSp>
      </p:grpSp>
      <p:grpSp>
        <p:nvGrpSpPr>
          <p:cNvPr id="39" name="Group 39"/>
          <p:cNvGrpSpPr/>
          <p:nvPr/>
        </p:nvGrpSpPr>
        <p:grpSpPr>
          <a:xfrm>
            <a:off x="13500515" y="-256308"/>
            <a:ext cx="5177586" cy="4782795"/>
            <a:chOff x="0" y="0"/>
            <a:chExt cx="6903448" cy="637706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6903448" cy="6377060"/>
            </a:xfrm>
            <a:custGeom>
              <a:avLst/>
              <a:gdLst/>
              <a:ahLst/>
              <a:cxnLst/>
              <a:rect l="l" t="t" r="r" b="b"/>
              <a:pathLst>
                <a:path w="6903448" h="6377060">
                  <a:moveTo>
                    <a:pt x="0" y="0"/>
                  </a:moveTo>
                  <a:lnTo>
                    <a:pt x="6903448" y="0"/>
                  </a:lnTo>
                  <a:lnTo>
                    <a:pt x="6903448" y="6377060"/>
                  </a:lnTo>
                  <a:lnTo>
                    <a:pt x="0" y="6377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grpSp>
          <p:nvGrpSpPr>
            <p:cNvPr id="41" name="Group 41"/>
            <p:cNvGrpSpPr>
              <a:grpSpLocks noChangeAspect="1"/>
            </p:cNvGrpSpPr>
            <p:nvPr/>
          </p:nvGrpSpPr>
          <p:grpSpPr>
            <a:xfrm>
              <a:off x="840233" y="577050"/>
              <a:ext cx="5222982" cy="5222961"/>
              <a:chOff x="0" y="0"/>
              <a:chExt cx="6350000" cy="6349975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5"/>
                <a:stretch>
                  <a:fillRect b="-50367"/>
                </a:stretch>
              </a:blipFill>
            </p:spPr>
            <p:txBody>
              <a:bodyPr/>
              <a:lstStyle/>
              <a:p>
                <a:endParaRPr lang="pl-PL"/>
              </a:p>
            </p:txBody>
          </p:sp>
        </p:grpSp>
      </p:grpSp>
      <p:grpSp>
        <p:nvGrpSpPr>
          <p:cNvPr id="43" name="Group 43"/>
          <p:cNvGrpSpPr/>
          <p:nvPr/>
        </p:nvGrpSpPr>
        <p:grpSpPr>
          <a:xfrm>
            <a:off x="11502774" y="2564389"/>
            <a:ext cx="5177586" cy="4782795"/>
            <a:chOff x="0" y="0"/>
            <a:chExt cx="6903448" cy="637706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6903448" cy="6377060"/>
            </a:xfrm>
            <a:custGeom>
              <a:avLst/>
              <a:gdLst/>
              <a:ahLst/>
              <a:cxnLst/>
              <a:rect l="l" t="t" r="r" b="b"/>
              <a:pathLst>
                <a:path w="6903448" h="6377060">
                  <a:moveTo>
                    <a:pt x="0" y="0"/>
                  </a:moveTo>
                  <a:lnTo>
                    <a:pt x="6903448" y="0"/>
                  </a:lnTo>
                  <a:lnTo>
                    <a:pt x="6903448" y="6377060"/>
                  </a:lnTo>
                  <a:lnTo>
                    <a:pt x="0" y="6377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grpSp>
          <p:nvGrpSpPr>
            <p:cNvPr id="45" name="Group 45"/>
            <p:cNvGrpSpPr>
              <a:grpSpLocks noChangeAspect="1"/>
            </p:cNvGrpSpPr>
            <p:nvPr/>
          </p:nvGrpSpPr>
          <p:grpSpPr>
            <a:xfrm>
              <a:off x="840233" y="577050"/>
              <a:ext cx="5222982" cy="5222961"/>
              <a:chOff x="0" y="0"/>
              <a:chExt cx="6350000" cy="6349975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6"/>
                <a:stretch>
                  <a:fillRect l="-23209" r="-10123"/>
                </a:stretch>
              </a:blipFill>
            </p:spPr>
            <p:txBody>
              <a:bodyPr/>
              <a:lstStyle/>
              <a:p>
                <a:endParaRPr lang="pl-PL"/>
              </a:p>
            </p:txBody>
          </p:sp>
        </p:grpSp>
      </p:grpSp>
    </p:spTree>
  </p:cSld>
  <p:clrMapOvr>
    <a:masterClrMapping/>
  </p:clrMapOvr>
  <p:transition spd="slow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</a:blip>
            <a:stretch>
              <a:fillRect l="-4878" r="-4878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 rot="3414592">
            <a:off x="291558" y="-6348617"/>
            <a:ext cx="5264999" cy="17669403"/>
            <a:chOff x="0" y="0"/>
            <a:chExt cx="1386666" cy="46536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86666" cy="4653670"/>
            </a:xfrm>
            <a:custGeom>
              <a:avLst/>
              <a:gdLst/>
              <a:ahLst/>
              <a:cxnLst/>
              <a:rect l="l" t="t" r="r" b="b"/>
              <a:pathLst>
                <a:path w="1386666" h="4653670">
                  <a:moveTo>
                    <a:pt x="0" y="0"/>
                  </a:moveTo>
                  <a:lnTo>
                    <a:pt x="1386666" y="0"/>
                  </a:lnTo>
                  <a:lnTo>
                    <a:pt x="1386666" y="4653670"/>
                  </a:lnTo>
                  <a:lnTo>
                    <a:pt x="0" y="4653670"/>
                  </a:lnTo>
                  <a:close/>
                </a:path>
              </a:pathLst>
            </a:custGeom>
            <a:solidFill>
              <a:srgbClr val="F6881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3421040">
            <a:off x="920436" y="-5634012"/>
            <a:ext cx="5143191" cy="13754048"/>
            <a:chOff x="0" y="0"/>
            <a:chExt cx="1354585" cy="362246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54585" cy="3622465"/>
            </a:xfrm>
            <a:custGeom>
              <a:avLst/>
              <a:gdLst/>
              <a:ahLst/>
              <a:cxnLst/>
              <a:rect l="l" t="t" r="r" b="b"/>
              <a:pathLst>
                <a:path w="1354585" h="3622465">
                  <a:moveTo>
                    <a:pt x="0" y="0"/>
                  </a:moveTo>
                  <a:lnTo>
                    <a:pt x="1354585" y="0"/>
                  </a:lnTo>
                  <a:lnTo>
                    <a:pt x="1354585" y="3622465"/>
                  </a:lnTo>
                  <a:lnTo>
                    <a:pt x="0" y="3622465"/>
                  </a:lnTo>
                  <a:close/>
                </a:path>
              </a:pathLst>
            </a:custGeom>
            <a:solidFill>
              <a:srgbClr val="244B93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234926" y="1243012"/>
            <a:ext cx="8153400" cy="1004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8545"/>
              </a:lnSpc>
              <a:spcBef>
                <a:spcPct val="0"/>
              </a:spcBef>
            </a:pPr>
            <a:r>
              <a:rPr lang="pl-PL" sz="6104" dirty="0">
                <a:solidFill>
                  <a:srgbClr val="081D2F"/>
                </a:solidFill>
                <a:latin typeface="Muli Bold Bold Italics"/>
              </a:rPr>
              <a:t>Dla potrzebujących</a:t>
            </a:r>
            <a:endParaRPr lang="en-US" sz="6104" dirty="0">
              <a:solidFill>
                <a:srgbClr val="081D2F"/>
              </a:solidFill>
              <a:latin typeface="Muli Bold Bold Italic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1287718" y="-28564"/>
            <a:ext cx="6478408" cy="1608764"/>
            <a:chOff x="0" y="0"/>
            <a:chExt cx="8637877" cy="214501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690859" cy="1474870"/>
            </a:xfrm>
            <a:custGeom>
              <a:avLst/>
              <a:gdLst/>
              <a:ahLst/>
              <a:cxnLst/>
              <a:rect l="l" t="t" r="r" b="b"/>
              <a:pathLst>
                <a:path w="4690859" h="1474870">
                  <a:moveTo>
                    <a:pt x="0" y="0"/>
                  </a:moveTo>
                  <a:lnTo>
                    <a:pt x="4690859" y="0"/>
                  </a:lnTo>
                  <a:lnTo>
                    <a:pt x="4690859" y="1474870"/>
                  </a:lnTo>
                  <a:lnTo>
                    <a:pt x="0" y="14748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4466" b="-96427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3771570" y="488681"/>
              <a:ext cx="4866306" cy="1656337"/>
            </a:xfrm>
            <a:custGeom>
              <a:avLst/>
              <a:gdLst/>
              <a:ahLst/>
              <a:cxnLst/>
              <a:rect l="l" t="t" r="r" b="b"/>
              <a:pathLst>
                <a:path w="4866306" h="1656337">
                  <a:moveTo>
                    <a:pt x="0" y="0"/>
                  </a:moveTo>
                  <a:lnTo>
                    <a:pt x="4866307" y="0"/>
                  </a:lnTo>
                  <a:lnTo>
                    <a:pt x="4866307" y="1656337"/>
                  </a:lnTo>
                  <a:lnTo>
                    <a:pt x="0" y="1656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8273" t="-96427" r="-811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-371371" y="1164575"/>
            <a:ext cx="8979240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6"/>
              </a:lnSpc>
              <a:spcBef>
                <a:spcPct val="0"/>
              </a:spcBef>
            </a:pPr>
            <a:r>
              <a:rPr lang="pl-PL" sz="3296" dirty="0" err="1">
                <a:solidFill>
                  <a:srgbClr val="000000"/>
                </a:solidFill>
                <a:latin typeface="Montserrat"/>
              </a:rPr>
              <a:t>Pralkomat</a:t>
            </a:r>
            <a:r>
              <a:rPr lang="pl-PL" sz="3296" dirty="0">
                <a:solidFill>
                  <a:srgbClr val="000000"/>
                </a:solidFill>
                <a:latin typeface="Montserrat"/>
              </a:rPr>
              <a:t> przy jadłodajni</a:t>
            </a:r>
            <a:endParaRPr lang="en-US" sz="3296" dirty="0">
              <a:solidFill>
                <a:srgbClr val="000000"/>
              </a:solidFill>
              <a:latin typeface="Montserrat"/>
            </a:endParaRPr>
          </a:p>
        </p:txBody>
      </p:sp>
      <p:grpSp>
        <p:nvGrpSpPr>
          <p:cNvPr id="15" name="Group 15"/>
          <p:cNvGrpSpPr/>
          <p:nvPr/>
        </p:nvGrpSpPr>
        <p:grpSpPr>
          <a:xfrm rot="4605002">
            <a:off x="6809112" y="-2337377"/>
            <a:ext cx="5032737" cy="26029956"/>
            <a:chOff x="0" y="0"/>
            <a:chExt cx="1325494" cy="68556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25494" cy="6855627"/>
            </a:xfrm>
            <a:custGeom>
              <a:avLst/>
              <a:gdLst/>
              <a:ahLst/>
              <a:cxnLst/>
              <a:rect l="l" t="t" r="r" b="b"/>
              <a:pathLst>
                <a:path w="1325494" h="6855627">
                  <a:moveTo>
                    <a:pt x="0" y="0"/>
                  </a:moveTo>
                  <a:lnTo>
                    <a:pt x="1325494" y="0"/>
                  </a:lnTo>
                  <a:lnTo>
                    <a:pt x="1325494" y="6855627"/>
                  </a:lnTo>
                  <a:lnTo>
                    <a:pt x="0" y="6855627"/>
                  </a:lnTo>
                  <a:close/>
                </a:path>
              </a:pathLst>
            </a:custGeom>
            <a:solidFill>
              <a:srgbClr val="244B93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4608922">
            <a:off x="3777720" y="-3955998"/>
            <a:ext cx="4733562" cy="31803548"/>
            <a:chOff x="0" y="0"/>
            <a:chExt cx="1246699" cy="837624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46699" cy="8376243"/>
            </a:xfrm>
            <a:custGeom>
              <a:avLst/>
              <a:gdLst/>
              <a:ahLst/>
              <a:cxnLst/>
              <a:rect l="l" t="t" r="r" b="b"/>
              <a:pathLst>
                <a:path w="1246699" h="8376243">
                  <a:moveTo>
                    <a:pt x="0" y="0"/>
                  </a:moveTo>
                  <a:lnTo>
                    <a:pt x="1246699" y="0"/>
                  </a:lnTo>
                  <a:lnTo>
                    <a:pt x="1246699" y="8376243"/>
                  </a:lnTo>
                  <a:lnTo>
                    <a:pt x="0" y="8376243"/>
                  </a:lnTo>
                  <a:close/>
                </a:path>
              </a:pathLst>
            </a:custGeom>
            <a:solidFill>
              <a:srgbClr val="F6881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pic>
        <p:nvPicPr>
          <p:cNvPr id="27" name="Obraz 26" descr="Obraz zawierający na wolnym powietrzu, budynek, budynek rządowy, niebo&#10;&#10;Opis wygenerowany automatycznie">
            <a:extLst>
              <a:ext uri="{FF2B5EF4-FFF2-40B4-BE49-F238E27FC236}">
                <a16:creationId xmlns:a16="http://schemas.microsoft.com/office/drawing/2014/main" id="{010163F7-1D3F-60B7-3704-306F650639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893" y="2603940"/>
            <a:ext cx="11982450" cy="636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71454"/>
      </p:ext>
    </p:extLst>
  </p:cSld>
  <p:clrMapOvr>
    <a:masterClrMapping/>
  </p:clrMapOvr>
  <p:transition spd="slow"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</a:blip>
            <a:stretch>
              <a:fillRect l="-4878" r="-4878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 rot="-3547440">
            <a:off x="883948" y="2427193"/>
            <a:ext cx="1238168" cy="364983"/>
            <a:chOff x="0" y="0"/>
            <a:chExt cx="2068005" cy="6096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68005" cy="609600"/>
            </a:xfrm>
            <a:custGeom>
              <a:avLst/>
              <a:gdLst/>
              <a:ahLst/>
              <a:cxnLst/>
              <a:rect l="l" t="t" r="r" b="b"/>
              <a:pathLst>
                <a:path w="2068005" h="609600">
                  <a:moveTo>
                    <a:pt x="203200" y="0"/>
                  </a:moveTo>
                  <a:lnTo>
                    <a:pt x="2068005" y="0"/>
                  </a:lnTo>
                  <a:lnTo>
                    <a:pt x="1864805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B529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988251" y="-4857336"/>
            <a:ext cx="10599498" cy="9178688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0B5299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2988251" y="5725932"/>
            <a:ext cx="10599498" cy="9178688"/>
            <a:chOff x="0" y="0"/>
            <a:chExt cx="4282440" cy="3708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F6871E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8894697" y="890409"/>
            <a:ext cx="9822892" cy="8506182"/>
            <a:chOff x="0" y="0"/>
            <a:chExt cx="4282440" cy="3708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26973" r="-26973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2" name="Group 12"/>
          <p:cNvGrpSpPr/>
          <p:nvPr/>
        </p:nvGrpSpPr>
        <p:grpSpPr>
          <a:xfrm rot="-3547440">
            <a:off x="1412505" y="2441183"/>
            <a:ext cx="1205568" cy="364983"/>
            <a:chOff x="0" y="0"/>
            <a:chExt cx="2013556" cy="6096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013556" cy="609600"/>
            </a:xfrm>
            <a:custGeom>
              <a:avLst/>
              <a:gdLst/>
              <a:ahLst/>
              <a:cxnLst/>
              <a:rect l="l" t="t" r="r" b="b"/>
              <a:pathLst>
                <a:path w="2013556" h="609600">
                  <a:moveTo>
                    <a:pt x="203200" y="0"/>
                  </a:moveTo>
                  <a:lnTo>
                    <a:pt x="2013556" y="0"/>
                  </a:lnTo>
                  <a:lnTo>
                    <a:pt x="1810356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6871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2416290" y="1536478"/>
            <a:ext cx="3518144" cy="1106153"/>
          </a:xfrm>
          <a:custGeom>
            <a:avLst/>
            <a:gdLst/>
            <a:ahLst/>
            <a:cxnLst/>
            <a:rect l="l" t="t" r="r" b="b"/>
            <a:pathLst>
              <a:path w="3518144" h="1106153">
                <a:moveTo>
                  <a:pt x="0" y="0"/>
                </a:moveTo>
                <a:lnTo>
                  <a:pt x="3518144" y="0"/>
                </a:lnTo>
                <a:lnTo>
                  <a:pt x="3518144" y="1106153"/>
                </a:lnTo>
                <a:lnTo>
                  <a:pt x="0" y="11061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4466" b="-9642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/>
          <p:cNvSpPr/>
          <p:nvPr/>
        </p:nvSpPr>
        <p:spPr>
          <a:xfrm>
            <a:off x="5244967" y="1992431"/>
            <a:ext cx="3649730" cy="1242253"/>
          </a:xfrm>
          <a:custGeom>
            <a:avLst/>
            <a:gdLst/>
            <a:ahLst/>
            <a:cxnLst/>
            <a:rect l="l" t="t" r="r" b="b"/>
            <a:pathLst>
              <a:path w="3649730" h="1242253">
                <a:moveTo>
                  <a:pt x="0" y="0"/>
                </a:moveTo>
                <a:lnTo>
                  <a:pt x="3649730" y="0"/>
                </a:lnTo>
                <a:lnTo>
                  <a:pt x="3649730" y="1242253"/>
                </a:lnTo>
                <a:lnTo>
                  <a:pt x="0" y="12422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8273" t="-96427" r="-811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17"/>
          <p:cNvSpPr txBox="1"/>
          <p:nvPr/>
        </p:nvSpPr>
        <p:spPr>
          <a:xfrm>
            <a:off x="2416290" y="776109"/>
            <a:ext cx="5501675" cy="1035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45"/>
              </a:lnSpc>
              <a:spcBef>
                <a:spcPct val="0"/>
              </a:spcBef>
            </a:pPr>
            <a:r>
              <a:rPr lang="en-US" sz="6104">
                <a:solidFill>
                  <a:srgbClr val="081D2F"/>
                </a:solidFill>
                <a:latin typeface="Muli Bold Bold Italics"/>
              </a:rPr>
              <a:t>PUNKTY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70907" y="3693749"/>
            <a:ext cx="7373093" cy="3797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20"/>
              </a:lnSpc>
            </a:pPr>
            <a:r>
              <a:rPr lang="en-US" sz="2728">
                <a:solidFill>
                  <a:srgbClr val="081D2F"/>
                </a:solidFill>
                <a:latin typeface="Montserrat"/>
              </a:rPr>
              <a:t>Na terenie Polski znajduje się już ponad sto Pralkomatów w różnych punktach/</a:t>
            </a:r>
          </a:p>
          <a:p>
            <a:pPr>
              <a:lnSpc>
                <a:spcPts val="3820"/>
              </a:lnSpc>
            </a:pPr>
            <a:r>
              <a:rPr lang="en-US" sz="2728">
                <a:solidFill>
                  <a:srgbClr val="081D2F"/>
                </a:solidFill>
                <a:latin typeface="Montserrat"/>
              </a:rPr>
              <a:t>Lokalizacje można odnaleźć na stronie </a:t>
            </a:r>
            <a:r>
              <a:rPr lang="en-US" sz="2728">
                <a:solidFill>
                  <a:srgbClr val="081D2F"/>
                </a:solidFill>
                <a:latin typeface="Montserrat"/>
                <a:hlinkClick r:id="rId5" tooltip="http://www.breakandwash.pl"/>
              </a:rPr>
              <a:t>www.breakandwash.pl</a:t>
            </a:r>
            <a:r>
              <a:rPr lang="en-US" sz="2728">
                <a:solidFill>
                  <a:srgbClr val="081D2F"/>
                </a:solidFill>
                <a:latin typeface="Montserrat Italics"/>
              </a:rPr>
              <a:t> </a:t>
            </a:r>
            <a:r>
              <a:rPr lang="en-US" sz="2728">
                <a:solidFill>
                  <a:srgbClr val="081D2F"/>
                </a:solidFill>
                <a:latin typeface="Montserrat"/>
              </a:rPr>
              <a:t>lub za pomocą aplikacji mobilnej, dzięki której łatwo znajdziesz Parlkomat najbliżej swojej lokalizacji</a:t>
            </a:r>
          </a:p>
          <a:p>
            <a:pPr>
              <a:lnSpc>
                <a:spcPts val="3820"/>
              </a:lnSpc>
              <a:spcBef>
                <a:spcPct val="0"/>
              </a:spcBef>
            </a:pPr>
            <a:endParaRPr lang="en-US" sz="2728">
              <a:solidFill>
                <a:srgbClr val="081D2F"/>
              </a:solidFill>
              <a:latin typeface="Montserrat"/>
            </a:endParaRPr>
          </a:p>
        </p:txBody>
      </p:sp>
    </p:spTree>
  </p:cSld>
  <p:clrMapOvr>
    <a:masterClrMapping/>
  </p:clrMapOvr>
  <p:transition spd="slow"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</a:blip>
            <a:stretch>
              <a:fillRect l="-4878" r="-4878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-320186" y="-797927"/>
            <a:ext cx="5264999" cy="12142069"/>
            <a:chOff x="0" y="0"/>
            <a:chExt cx="1386666" cy="31979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86666" cy="3197911"/>
            </a:xfrm>
            <a:custGeom>
              <a:avLst/>
              <a:gdLst/>
              <a:ahLst/>
              <a:cxnLst/>
              <a:rect l="l" t="t" r="r" b="b"/>
              <a:pathLst>
                <a:path w="1386666" h="3197911">
                  <a:moveTo>
                    <a:pt x="0" y="0"/>
                  </a:moveTo>
                  <a:lnTo>
                    <a:pt x="1386666" y="0"/>
                  </a:lnTo>
                  <a:lnTo>
                    <a:pt x="1386666" y="3197911"/>
                  </a:lnTo>
                  <a:lnTo>
                    <a:pt x="0" y="3197911"/>
                  </a:lnTo>
                  <a:close/>
                </a:path>
              </a:pathLst>
            </a:custGeom>
            <a:solidFill>
              <a:srgbClr val="F6881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07500" y="-855253"/>
            <a:ext cx="5264999" cy="12142069"/>
            <a:chOff x="0" y="0"/>
            <a:chExt cx="1386666" cy="319791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86666" cy="3197911"/>
            </a:xfrm>
            <a:custGeom>
              <a:avLst/>
              <a:gdLst/>
              <a:ahLst/>
              <a:cxnLst/>
              <a:rect l="l" t="t" r="r" b="b"/>
              <a:pathLst>
                <a:path w="1386666" h="3197911">
                  <a:moveTo>
                    <a:pt x="0" y="0"/>
                  </a:moveTo>
                  <a:lnTo>
                    <a:pt x="1386666" y="0"/>
                  </a:lnTo>
                  <a:lnTo>
                    <a:pt x="1386666" y="3197911"/>
                  </a:lnTo>
                  <a:lnTo>
                    <a:pt x="0" y="3197911"/>
                  </a:lnTo>
                  <a:close/>
                </a:path>
              </a:pathLst>
            </a:custGeom>
            <a:solidFill>
              <a:srgbClr val="244B93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024231" y="517235"/>
            <a:ext cx="7020282" cy="2335207"/>
            <a:chOff x="0" y="0"/>
            <a:chExt cx="9360376" cy="3113609"/>
          </a:xfrm>
        </p:grpSpPr>
        <p:sp>
          <p:nvSpPr>
            <p:cNvPr id="10" name="Freeform 10"/>
            <p:cNvSpPr/>
            <p:nvPr/>
          </p:nvSpPr>
          <p:spPr>
            <a:xfrm>
              <a:off x="712369" y="950635"/>
              <a:ext cx="4690859" cy="1474870"/>
            </a:xfrm>
            <a:custGeom>
              <a:avLst/>
              <a:gdLst/>
              <a:ahLst/>
              <a:cxnLst/>
              <a:rect l="l" t="t" r="r" b="b"/>
              <a:pathLst>
                <a:path w="4690859" h="1474870">
                  <a:moveTo>
                    <a:pt x="0" y="0"/>
                  </a:moveTo>
                  <a:lnTo>
                    <a:pt x="4690859" y="0"/>
                  </a:lnTo>
                  <a:lnTo>
                    <a:pt x="4690859" y="1474870"/>
                  </a:lnTo>
                  <a:lnTo>
                    <a:pt x="0" y="14748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4466" b="-96427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14300"/>
              <a:ext cx="7335566" cy="1342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45"/>
                </a:lnSpc>
                <a:spcBef>
                  <a:spcPct val="0"/>
                </a:spcBef>
              </a:pPr>
              <a:r>
                <a:rPr lang="en-US" sz="6104">
                  <a:solidFill>
                    <a:srgbClr val="081D2F"/>
                  </a:solidFill>
                  <a:latin typeface="Muli Bold Bold Italics"/>
                </a:rPr>
                <a:t>PRZEWAGI</a:t>
              </a:r>
            </a:p>
          </p:txBody>
        </p:sp>
        <p:sp>
          <p:nvSpPr>
            <p:cNvPr id="12" name="Freeform 12"/>
            <p:cNvSpPr/>
            <p:nvPr/>
          </p:nvSpPr>
          <p:spPr>
            <a:xfrm>
              <a:off x="4494069" y="1457272"/>
              <a:ext cx="4866306" cy="1656337"/>
            </a:xfrm>
            <a:custGeom>
              <a:avLst/>
              <a:gdLst/>
              <a:ahLst/>
              <a:cxnLst/>
              <a:rect l="l" t="t" r="r" b="b"/>
              <a:pathLst>
                <a:path w="4866306" h="1656337">
                  <a:moveTo>
                    <a:pt x="0" y="0"/>
                  </a:moveTo>
                  <a:lnTo>
                    <a:pt x="4866307" y="0"/>
                  </a:lnTo>
                  <a:lnTo>
                    <a:pt x="4866307" y="1656337"/>
                  </a:lnTo>
                  <a:lnTo>
                    <a:pt x="0" y="1656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8273" t="-96427" r="-811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3" name="Freeform 13"/>
          <p:cNvSpPr/>
          <p:nvPr/>
        </p:nvSpPr>
        <p:spPr>
          <a:xfrm>
            <a:off x="-1588093" y="2420842"/>
            <a:ext cx="8526599" cy="5684399"/>
          </a:xfrm>
          <a:custGeom>
            <a:avLst/>
            <a:gdLst/>
            <a:ahLst/>
            <a:cxnLst/>
            <a:rect l="l" t="t" r="r" b="b"/>
            <a:pathLst>
              <a:path w="8526599" h="5684399">
                <a:moveTo>
                  <a:pt x="0" y="0"/>
                </a:moveTo>
                <a:lnTo>
                  <a:pt x="8526599" y="0"/>
                </a:lnTo>
                <a:lnTo>
                  <a:pt x="8526599" y="5684399"/>
                </a:lnTo>
                <a:lnTo>
                  <a:pt x="0" y="56843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TextBox 14"/>
          <p:cNvSpPr txBox="1"/>
          <p:nvPr/>
        </p:nvSpPr>
        <p:spPr>
          <a:xfrm>
            <a:off x="7859402" y="3114710"/>
            <a:ext cx="9060375" cy="1217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7472" lvl="1" indent="-248736">
              <a:lnSpc>
                <a:spcPts val="3225"/>
              </a:lnSpc>
              <a:buFont typeface="Arial"/>
              <a:buChar char="•"/>
            </a:pPr>
            <a:r>
              <a:rPr lang="en-US" sz="2304">
                <a:solidFill>
                  <a:srgbClr val="000000"/>
                </a:solidFill>
                <a:latin typeface="Montserrat"/>
              </a:rPr>
              <a:t>kompleksowe rozwiązane - pranie, suszenie, detergent;</a:t>
            </a:r>
          </a:p>
          <a:p>
            <a:pPr marL="497472" lvl="1" indent="-248736">
              <a:lnSpc>
                <a:spcPts val="3225"/>
              </a:lnSpc>
              <a:buFont typeface="Arial"/>
              <a:buChar char="•"/>
            </a:pPr>
            <a:r>
              <a:rPr lang="en-US" sz="2304">
                <a:solidFill>
                  <a:srgbClr val="000000"/>
                </a:solidFill>
                <a:latin typeface="Montserrat"/>
              </a:rPr>
              <a:t>otwartość 24/7;</a:t>
            </a:r>
          </a:p>
          <a:p>
            <a:pPr marL="497472" lvl="1" indent="-248736">
              <a:lnSpc>
                <a:spcPts val="3225"/>
              </a:lnSpc>
              <a:buFont typeface="Arial"/>
              <a:buChar char="•"/>
            </a:pPr>
            <a:r>
              <a:rPr lang="en-US" sz="2304">
                <a:solidFill>
                  <a:srgbClr val="000000"/>
                </a:solidFill>
                <a:latin typeface="Montserrat"/>
              </a:rPr>
              <a:t>opcja zewnętrzna i wewnętrzna.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055157" y="2587974"/>
            <a:ext cx="3200365" cy="39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5"/>
              </a:lnSpc>
            </a:pPr>
            <a:r>
              <a:rPr lang="en-US" sz="2304">
                <a:solidFill>
                  <a:srgbClr val="000000"/>
                </a:solidFill>
                <a:latin typeface="Montserrat Bold"/>
              </a:rPr>
              <a:t>Dostępność: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410605" y="7332766"/>
            <a:ext cx="2295805" cy="208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7"/>
              </a:lnSpc>
            </a:pPr>
            <a:r>
              <a:rPr lang="en-US" sz="1183">
                <a:solidFill>
                  <a:srgbClr val="FFFFFF"/>
                </a:solidFill>
                <a:latin typeface="Montserrat Italics"/>
              </a:rPr>
              <a:t>www.reallygreatsite.com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055157" y="4606425"/>
            <a:ext cx="3200365" cy="39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5"/>
              </a:lnSpc>
            </a:pPr>
            <a:r>
              <a:rPr lang="en-US" sz="2304">
                <a:solidFill>
                  <a:srgbClr val="000000"/>
                </a:solidFill>
                <a:latin typeface="Montserrat Bold"/>
              </a:rPr>
              <a:t>Nieawodność: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055157" y="5225483"/>
            <a:ext cx="9060375" cy="808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7472" lvl="1" indent="-248736">
              <a:lnSpc>
                <a:spcPts val="3225"/>
              </a:lnSpc>
              <a:buFont typeface="Arial"/>
              <a:buChar char="•"/>
            </a:pPr>
            <a:r>
              <a:rPr lang="en-US" sz="2304">
                <a:solidFill>
                  <a:srgbClr val="000000"/>
                </a:solidFill>
                <a:latin typeface="Montserrat"/>
              </a:rPr>
              <a:t>trwały przetestowany sprzęt;</a:t>
            </a:r>
          </a:p>
          <a:p>
            <a:pPr marL="497472" lvl="1" indent="-248736">
              <a:lnSpc>
                <a:spcPts val="3225"/>
              </a:lnSpc>
              <a:buFont typeface="Arial"/>
              <a:buChar char="•"/>
            </a:pPr>
            <a:r>
              <a:rPr lang="en-US" sz="2304">
                <a:solidFill>
                  <a:srgbClr val="000000"/>
                </a:solidFill>
                <a:latin typeface="Montserrat"/>
              </a:rPr>
              <a:t>odporny na zmieniające się warunki atmosferyczne.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055157" y="6401926"/>
            <a:ext cx="3200365" cy="39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5"/>
              </a:lnSpc>
            </a:pPr>
            <a:r>
              <a:rPr lang="en-US" sz="2304">
                <a:solidFill>
                  <a:srgbClr val="000000"/>
                </a:solidFill>
                <a:latin typeface="Montserrat Bold"/>
              </a:rPr>
              <a:t>Wydajność: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859402" y="6928662"/>
            <a:ext cx="9060375" cy="39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7472" lvl="1" indent="-248736">
              <a:lnSpc>
                <a:spcPts val="3225"/>
              </a:lnSpc>
              <a:buFont typeface="Arial"/>
              <a:buChar char="•"/>
            </a:pPr>
            <a:r>
              <a:rPr lang="en-US" sz="2304">
                <a:solidFill>
                  <a:srgbClr val="000000"/>
                </a:solidFill>
                <a:latin typeface="Montserrat"/>
              </a:rPr>
              <a:t>krótkie, ekologiczne pogramy prania i suszenia.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055157" y="7957052"/>
            <a:ext cx="5437015" cy="39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5"/>
              </a:lnSpc>
            </a:pPr>
            <a:r>
              <a:rPr lang="en-US" sz="2304">
                <a:solidFill>
                  <a:srgbClr val="000000"/>
                </a:solidFill>
                <a:latin typeface="Montserrat Bold"/>
              </a:rPr>
              <a:t>Zaawansowana technologia: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859402" y="8483788"/>
            <a:ext cx="9060375" cy="1217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7472" lvl="1" indent="-248736">
              <a:lnSpc>
                <a:spcPts val="3225"/>
              </a:lnSpc>
              <a:buFont typeface="Arial"/>
              <a:buChar char="•"/>
            </a:pPr>
            <a:r>
              <a:rPr lang="en-US" sz="2304">
                <a:solidFill>
                  <a:srgbClr val="000000"/>
                </a:solidFill>
                <a:latin typeface="Montserrat"/>
              </a:rPr>
              <a:t>innowacyjny system zarządzania sprzedażą;</a:t>
            </a:r>
          </a:p>
          <a:p>
            <a:pPr marL="497472" lvl="1" indent="-248736">
              <a:lnSpc>
                <a:spcPts val="3225"/>
              </a:lnSpc>
              <a:buFont typeface="Arial"/>
              <a:buChar char="•"/>
            </a:pPr>
            <a:r>
              <a:rPr lang="en-US" sz="2304">
                <a:solidFill>
                  <a:srgbClr val="000000"/>
                </a:solidFill>
                <a:latin typeface="Montserrat"/>
              </a:rPr>
              <a:t>pełna sprawozdawczość z działania urządzenia;</a:t>
            </a:r>
          </a:p>
          <a:p>
            <a:pPr marL="497472" lvl="1" indent="-248736">
              <a:lnSpc>
                <a:spcPts val="3225"/>
              </a:lnSpc>
              <a:buFont typeface="Arial"/>
              <a:buChar char="•"/>
            </a:pPr>
            <a:r>
              <a:rPr lang="en-US" sz="2304">
                <a:solidFill>
                  <a:srgbClr val="000000"/>
                </a:solidFill>
                <a:latin typeface="Montserrat"/>
              </a:rPr>
              <a:t>funkcjonalna obudowa z wyświetlaczem LED'owym.</a:t>
            </a:r>
          </a:p>
        </p:txBody>
      </p:sp>
    </p:spTree>
  </p:cSld>
  <p:clrMapOvr>
    <a:masterClrMapping/>
  </p:clrMapOvr>
  <p:transition spd="slow"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</a:blip>
            <a:stretch>
              <a:fillRect l="-4878" r="-4878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8001000" y="0"/>
            <a:ext cx="10287000" cy="1028700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-95377" y="-95377"/>
              <a:ext cx="6540754" cy="6540754"/>
            </a:xfrm>
            <a:custGeom>
              <a:avLst/>
              <a:gdLst/>
              <a:ahLst/>
              <a:cxnLst/>
              <a:rect l="l" t="t" r="r" b="b"/>
              <a:pathLst>
                <a:path w="6540754" h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3"/>
              <a:stretch>
                <a:fillRect l="-34420" t="-7674" r="-54068" b="-18142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890949" y="-839047"/>
            <a:ext cx="11604910" cy="5826384"/>
            <a:chOff x="0" y="0"/>
            <a:chExt cx="15473213" cy="7768512"/>
          </a:xfrm>
        </p:grpSpPr>
        <p:grpSp>
          <p:nvGrpSpPr>
            <p:cNvPr id="6" name="Group 6"/>
            <p:cNvGrpSpPr/>
            <p:nvPr/>
          </p:nvGrpSpPr>
          <p:grpSpPr>
            <a:xfrm rot="-10800000">
              <a:off x="0" y="607970"/>
              <a:ext cx="14171352" cy="7160542"/>
              <a:chOff x="0" y="0"/>
              <a:chExt cx="406400" cy="20534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06400" cy="205347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205347">
                    <a:moveTo>
                      <a:pt x="203200" y="0"/>
                    </a:moveTo>
                    <a:lnTo>
                      <a:pt x="203200" y="0"/>
                    </a:lnTo>
                    <a:lnTo>
                      <a:pt x="406400" y="205347"/>
                    </a:lnTo>
                    <a:lnTo>
                      <a:pt x="0" y="205347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6871E"/>
              </a:solidFill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127000" y="-38100"/>
                <a:ext cx="558800" cy="647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-10800000">
              <a:off x="0" y="0"/>
              <a:ext cx="15473213" cy="7768512"/>
              <a:chOff x="0" y="0"/>
              <a:chExt cx="406400" cy="20403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06400" cy="204038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204038">
                    <a:moveTo>
                      <a:pt x="203200" y="0"/>
                    </a:moveTo>
                    <a:lnTo>
                      <a:pt x="203200" y="0"/>
                    </a:lnTo>
                    <a:lnTo>
                      <a:pt x="406400" y="204038"/>
                    </a:lnTo>
                    <a:lnTo>
                      <a:pt x="0" y="204038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144A99"/>
              </a:solidFill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127000" y="-38100"/>
                <a:ext cx="558800" cy="647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</p:grpSp>
      <p:sp>
        <p:nvSpPr>
          <p:cNvPr id="12" name="TextBox 12"/>
          <p:cNvSpPr txBox="1"/>
          <p:nvPr/>
        </p:nvSpPr>
        <p:spPr>
          <a:xfrm>
            <a:off x="1316073" y="3222219"/>
            <a:ext cx="7158922" cy="6380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69"/>
              </a:lnSpc>
            </a:pPr>
            <a:r>
              <a:rPr lang="en-US" sz="3049" u="sng">
                <a:solidFill>
                  <a:srgbClr val="2A2E3A"/>
                </a:solidFill>
                <a:latin typeface="Montserrat Bold"/>
              </a:rPr>
              <a:t>Pranie:</a:t>
            </a:r>
          </a:p>
          <a:p>
            <a:pPr marL="658478" lvl="1" indent="-329239">
              <a:lnSpc>
                <a:spcPts val="4269"/>
              </a:lnSpc>
              <a:buFont typeface="Arial"/>
              <a:buChar char="•"/>
            </a:pPr>
            <a:r>
              <a:rPr lang="en-US" sz="3049">
                <a:solidFill>
                  <a:srgbClr val="2A2E3A"/>
                </a:solidFill>
                <a:latin typeface="Montserrat"/>
              </a:rPr>
              <a:t>I program - 30°, czas 20min</a:t>
            </a:r>
          </a:p>
          <a:p>
            <a:pPr marL="658478" lvl="1" indent="-329239">
              <a:lnSpc>
                <a:spcPts val="4269"/>
              </a:lnSpc>
              <a:buFont typeface="Arial"/>
              <a:buChar char="•"/>
            </a:pPr>
            <a:r>
              <a:rPr lang="en-US" sz="3049">
                <a:solidFill>
                  <a:srgbClr val="2A2E3A"/>
                </a:solidFill>
                <a:latin typeface="Montserrat"/>
              </a:rPr>
              <a:t>II program - 40°, czas 35 min</a:t>
            </a:r>
          </a:p>
          <a:p>
            <a:pPr marL="658478" lvl="1" indent="-329239">
              <a:lnSpc>
                <a:spcPts val="4269"/>
              </a:lnSpc>
              <a:buFont typeface="Arial"/>
              <a:buChar char="•"/>
            </a:pPr>
            <a:r>
              <a:rPr lang="en-US" sz="3049">
                <a:solidFill>
                  <a:srgbClr val="2A2E3A"/>
                </a:solidFill>
                <a:latin typeface="Montserrat"/>
              </a:rPr>
              <a:t>III program - 60°, czas 45 min</a:t>
            </a:r>
          </a:p>
          <a:p>
            <a:pPr>
              <a:lnSpc>
                <a:spcPts val="4269"/>
              </a:lnSpc>
            </a:pPr>
            <a:endParaRPr lang="en-US" sz="3049">
              <a:solidFill>
                <a:srgbClr val="2A2E3A"/>
              </a:solidFill>
              <a:latin typeface="Montserrat"/>
            </a:endParaRPr>
          </a:p>
          <a:p>
            <a:pPr>
              <a:lnSpc>
                <a:spcPts val="4269"/>
              </a:lnSpc>
            </a:pPr>
            <a:r>
              <a:rPr lang="en-US" sz="3049" u="sng">
                <a:solidFill>
                  <a:srgbClr val="2A2E3A"/>
                </a:solidFill>
                <a:latin typeface="Montserrat Bold"/>
              </a:rPr>
              <a:t>Suszenie:</a:t>
            </a:r>
          </a:p>
          <a:p>
            <a:pPr marL="658478" lvl="1" indent="-329239">
              <a:lnSpc>
                <a:spcPts val="4269"/>
              </a:lnSpc>
              <a:buFont typeface="Arial"/>
              <a:buChar char="•"/>
            </a:pPr>
            <a:r>
              <a:rPr lang="en-US" sz="3049">
                <a:solidFill>
                  <a:srgbClr val="2A2E3A"/>
                </a:solidFill>
                <a:latin typeface="Montserrat"/>
              </a:rPr>
              <a:t>I program - 40°, czas 20 min</a:t>
            </a:r>
          </a:p>
          <a:p>
            <a:pPr marL="658478" lvl="1" indent="-329239">
              <a:lnSpc>
                <a:spcPts val="4269"/>
              </a:lnSpc>
              <a:buFont typeface="Arial"/>
              <a:buChar char="•"/>
            </a:pPr>
            <a:r>
              <a:rPr lang="en-US" sz="3049">
                <a:solidFill>
                  <a:srgbClr val="2A2E3A"/>
                </a:solidFill>
                <a:latin typeface="Montserrat"/>
              </a:rPr>
              <a:t>II program - 60°, czas 40 min</a:t>
            </a:r>
          </a:p>
          <a:p>
            <a:pPr>
              <a:lnSpc>
                <a:spcPts val="4269"/>
              </a:lnSpc>
            </a:pPr>
            <a:endParaRPr lang="en-US" sz="3049">
              <a:solidFill>
                <a:srgbClr val="2A2E3A"/>
              </a:solidFill>
              <a:latin typeface="Montserrat"/>
            </a:endParaRPr>
          </a:p>
          <a:p>
            <a:pPr>
              <a:lnSpc>
                <a:spcPts val="4269"/>
              </a:lnSpc>
            </a:pPr>
            <a:r>
              <a:rPr lang="en-US" sz="3049" u="sng">
                <a:solidFill>
                  <a:srgbClr val="2A2E3A"/>
                </a:solidFill>
                <a:latin typeface="Montserrat Bold"/>
              </a:rPr>
              <a:t>Środki piorące:</a:t>
            </a:r>
          </a:p>
          <a:p>
            <a:pPr marL="658478" lvl="1" indent="-329239" algn="l">
              <a:lnSpc>
                <a:spcPts val="4269"/>
              </a:lnSpc>
              <a:buFont typeface="Arial"/>
              <a:buChar char="•"/>
            </a:pPr>
            <a:r>
              <a:rPr lang="en-US" sz="3049">
                <a:solidFill>
                  <a:srgbClr val="2A2E3A"/>
                </a:solidFill>
                <a:latin typeface="Montserrat"/>
              </a:rPr>
              <a:t>kapsułki do prania firmy Henkel, marki Persil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028700" y="1106316"/>
            <a:ext cx="7770219" cy="1935659"/>
            <a:chOff x="0" y="0"/>
            <a:chExt cx="10360292" cy="258087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561820" cy="1748713"/>
            </a:xfrm>
            <a:custGeom>
              <a:avLst/>
              <a:gdLst/>
              <a:ahLst/>
              <a:cxnLst/>
              <a:rect l="l" t="t" r="r" b="b"/>
              <a:pathLst>
                <a:path w="5561820" h="1748713">
                  <a:moveTo>
                    <a:pt x="0" y="0"/>
                  </a:moveTo>
                  <a:lnTo>
                    <a:pt x="5561820" y="0"/>
                  </a:lnTo>
                  <a:lnTo>
                    <a:pt x="5561820" y="1748713"/>
                  </a:lnTo>
                  <a:lnTo>
                    <a:pt x="0" y="1748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4466" b="-96427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4590449" y="617007"/>
              <a:ext cx="5769843" cy="1963872"/>
            </a:xfrm>
            <a:custGeom>
              <a:avLst/>
              <a:gdLst/>
              <a:ahLst/>
              <a:cxnLst/>
              <a:rect l="l" t="t" r="r" b="b"/>
              <a:pathLst>
                <a:path w="5769843" h="1963872">
                  <a:moveTo>
                    <a:pt x="0" y="0"/>
                  </a:moveTo>
                  <a:lnTo>
                    <a:pt x="5769843" y="0"/>
                  </a:lnTo>
                  <a:lnTo>
                    <a:pt x="5769843" y="1963872"/>
                  </a:lnTo>
                  <a:lnTo>
                    <a:pt x="0" y="1963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8273" t="-96427" r="-811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6814" y="531323"/>
            <a:ext cx="12824135" cy="1035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  <a:spcBef>
                <a:spcPct val="0"/>
              </a:spcBef>
            </a:pPr>
            <a:r>
              <a:rPr lang="en-US" sz="6099">
                <a:solidFill>
                  <a:srgbClr val="081D2F"/>
                </a:solidFill>
                <a:latin typeface="Muli Bold Bold Italics"/>
              </a:rPr>
              <a:t>CO ZNAJDZIESZ W OFERCIE</a:t>
            </a:r>
          </a:p>
        </p:txBody>
      </p:sp>
    </p:spTree>
  </p:cSld>
  <p:clrMapOvr>
    <a:masterClrMapping/>
  </p:clrMapOvr>
  <p:transition spd="slow"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</a:blip>
            <a:stretch>
              <a:fillRect l="-4878" r="-487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2321478" y="967607"/>
            <a:ext cx="3518144" cy="1106153"/>
          </a:xfrm>
          <a:custGeom>
            <a:avLst/>
            <a:gdLst/>
            <a:ahLst/>
            <a:cxnLst/>
            <a:rect l="l" t="t" r="r" b="b"/>
            <a:pathLst>
              <a:path w="3518144" h="1106153">
                <a:moveTo>
                  <a:pt x="0" y="0"/>
                </a:moveTo>
                <a:lnTo>
                  <a:pt x="3518144" y="0"/>
                </a:lnTo>
                <a:lnTo>
                  <a:pt x="3518144" y="1106153"/>
                </a:lnTo>
                <a:lnTo>
                  <a:pt x="0" y="11061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466" b="-9642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5150156" y="1423561"/>
            <a:ext cx="3649730" cy="1242253"/>
          </a:xfrm>
          <a:custGeom>
            <a:avLst/>
            <a:gdLst/>
            <a:ahLst/>
            <a:cxnLst/>
            <a:rect l="l" t="t" r="r" b="b"/>
            <a:pathLst>
              <a:path w="3649730" h="1242253">
                <a:moveTo>
                  <a:pt x="0" y="0"/>
                </a:moveTo>
                <a:lnTo>
                  <a:pt x="3649729" y="0"/>
                </a:lnTo>
                <a:lnTo>
                  <a:pt x="3649729" y="1242253"/>
                </a:lnTo>
                <a:lnTo>
                  <a:pt x="0" y="12422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8273" t="-96427" r="-811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69142" y="2389534"/>
            <a:ext cx="2206091" cy="2206091"/>
          </a:xfrm>
          <a:custGeom>
            <a:avLst/>
            <a:gdLst/>
            <a:ahLst/>
            <a:cxnLst/>
            <a:rect l="l" t="t" r="r" b="b"/>
            <a:pathLst>
              <a:path w="2206091" h="2206091">
                <a:moveTo>
                  <a:pt x="0" y="0"/>
                </a:moveTo>
                <a:lnTo>
                  <a:pt x="2206091" y="0"/>
                </a:lnTo>
                <a:lnTo>
                  <a:pt x="2206091" y="2206090"/>
                </a:lnTo>
                <a:lnTo>
                  <a:pt x="0" y="22060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3446740" y="3239260"/>
            <a:ext cx="3793360" cy="678040"/>
          </a:xfrm>
          <a:custGeom>
            <a:avLst/>
            <a:gdLst/>
            <a:ahLst/>
            <a:cxnLst/>
            <a:rect l="l" t="t" r="r" b="b"/>
            <a:pathLst>
              <a:path w="3793360" h="678040">
                <a:moveTo>
                  <a:pt x="0" y="0"/>
                </a:moveTo>
                <a:lnTo>
                  <a:pt x="3793359" y="0"/>
                </a:lnTo>
                <a:lnTo>
                  <a:pt x="3793359" y="678040"/>
                </a:lnTo>
                <a:lnTo>
                  <a:pt x="0" y="6780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8009050" y="2755206"/>
            <a:ext cx="1667883" cy="1667883"/>
          </a:xfrm>
          <a:custGeom>
            <a:avLst/>
            <a:gdLst/>
            <a:ahLst/>
            <a:cxnLst/>
            <a:rect l="l" t="t" r="r" b="b"/>
            <a:pathLst>
              <a:path w="1667883" h="1667883">
                <a:moveTo>
                  <a:pt x="0" y="0"/>
                </a:moveTo>
                <a:lnTo>
                  <a:pt x="1667883" y="0"/>
                </a:lnTo>
                <a:lnTo>
                  <a:pt x="1667883" y="1667882"/>
                </a:lnTo>
                <a:lnTo>
                  <a:pt x="0" y="16678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3730680" y="4669420"/>
            <a:ext cx="3225479" cy="710949"/>
          </a:xfrm>
          <a:custGeom>
            <a:avLst/>
            <a:gdLst/>
            <a:ahLst/>
            <a:cxnLst/>
            <a:rect l="l" t="t" r="r" b="b"/>
            <a:pathLst>
              <a:path w="3225479" h="710949">
                <a:moveTo>
                  <a:pt x="0" y="0"/>
                </a:moveTo>
                <a:lnTo>
                  <a:pt x="3225479" y="0"/>
                </a:lnTo>
                <a:lnTo>
                  <a:pt x="3225479" y="710949"/>
                </a:lnTo>
                <a:lnTo>
                  <a:pt x="0" y="7109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340442" y="5618494"/>
            <a:ext cx="4048283" cy="1627747"/>
          </a:xfrm>
          <a:custGeom>
            <a:avLst/>
            <a:gdLst/>
            <a:ahLst/>
            <a:cxnLst/>
            <a:rect l="l" t="t" r="r" b="b"/>
            <a:pathLst>
              <a:path w="4048283" h="1627747">
                <a:moveTo>
                  <a:pt x="0" y="0"/>
                </a:moveTo>
                <a:lnTo>
                  <a:pt x="4048283" y="0"/>
                </a:lnTo>
                <a:lnTo>
                  <a:pt x="4048283" y="1627747"/>
                </a:lnTo>
                <a:lnTo>
                  <a:pt x="0" y="16277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8217351" y="6797758"/>
            <a:ext cx="1793167" cy="1769935"/>
          </a:xfrm>
          <a:custGeom>
            <a:avLst/>
            <a:gdLst/>
            <a:ahLst/>
            <a:cxnLst/>
            <a:rect l="l" t="t" r="r" b="b"/>
            <a:pathLst>
              <a:path w="1793167" h="1769935">
                <a:moveTo>
                  <a:pt x="0" y="0"/>
                </a:moveTo>
                <a:lnTo>
                  <a:pt x="1793167" y="0"/>
                </a:lnTo>
                <a:lnTo>
                  <a:pt x="1793167" y="1769935"/>
                </a:lnTo>
                <a:lnTo>
                  <a:pt x="0" y="17699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7089" r="-8708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7665640" y="5718162"/>
            <a:ext cx="2667792" cy="1144927"/>
          </a:xfrm>
          <a:custGeom>
            <a:avLst/>
            <a:gdLst/>
            <a:ahLst/>
            <a:cxnLst/>
            <a:rect l="l" t="t" r="r" b="b"/>
            <a:pathLst>
              <a:path w="2667792" h="1144927">
                <a:moveTo>
                  <a:pt x="0" y="0"/>
                </a:moveTo>
                <a:lnTo>
                  <a:pt x="2667792" y="0"/>
                </a:lnTo>
                <a:lnTo>
                  <a:pt x="2667792" y="1144927"/>
                </a:lnTo>
                <a:lnTo>
                  <a:pt x="0" y="11449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4713721" y="5689587"/>
            <a:ext cx="2338014" cy="1319846"/>
          </a:xfrm>
          <a:custGeom>
            <a:avLst/>
            <a:gdLst/>
            <a:ahLst/>
            <a:cxnLst/>
            <a:rect l="l" t="t" r="r" b="b"/>
            <a:pathLst>
              <a:path w="2338014" h="1319846">
                <a:moveTo>
                  <a:pt x="0" y="0"/>
                </a:moveTo>
                <a:lnTo>
                  <a:pt x="2338014" y="0"/>
                </a:lnTo>
                <a:lnTo>
                  <a:pt x="2338014" y="1319846"/>
                </a:lnTo>
                <a:lnTo>
                  <a:pt x="0" y="131984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>
            <a:off x="4180806" y="7136469"/>
            <a:ext cx="3322976" cy="1230512"/>
          </a:xfrm>
          <a:custGeom>
            <a:avLst/>
            <a:gdLst/>
            <a:ahLst/>
            <a:cxnLst/>
            <a:rect l="l" t="t" r="r" b="b"/>
            <a:pathLst>
              <a:path w="3322976" h="1230512">
                <a:moveTo>
                  <a:pt x="0" y="0"/>
                </a:moveTo>
                <a:lnTo>
                  <a:pt x="3322975" y="0"/>
                </a:lnTo>
                <a:lnTo>
                  <a:pt x="3322975" y="1230512"/>
                </a:lnTo>
                <a:lnTo>
                  <a:pt x="0" y="123051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>
            <a:off x="5312629" y="8501647"/>
            <a:ext cx="4049599" cy="1291617"/>
          </a:xfrm>
          <a:custGeom>
            <a:avLst/>
            <a:gdLst/>
            <a:ahLst/>
            <a:cxnLst/>
            <a:rect l="l" t="t" r="r" b="b"/>
            <a:pathLst>
              <a:path w="4049599" h="1291617">
                <a:moveTo>
                  <a:pt x="0" y="0"/>
                </a:moveTo>
                <a:lnTo>
                  <a:pt x="4049599" y="0"/>
                </a:lnTo>
                <a:lnTo>
                  <a:pt x="4049599" y="1291617"/>
                </a:lnTo>
                <a:lnTo>
                  <a:pt x="0" y="129161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1887" b="-4300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/>
          <p:cNvSpPr/>
          <p:nvPr/>
        </p:nvSpPr>
        <p:spPr>
          <a:xfrm>
            <a:off x="924858" y="8443181"/>
            <a:ext cx="4387771" cy="1350083"/>
          </a:xfrm>
          <a:custGeom>
            <a:avLst/>
            <a:gdLst/>
            <a:ahLst/>
            <a:cxnLst/>
            <a:rect l="l" t="t" r="r" b="b"/>
            <a:pathLst>
              <a:path w="4387771" h="1350083">
                <a:moveTo>
                  <a:pt x="0" y="0"/>
                </a:moveTo>
                <a:lnTo>
                  <a:pt x="4387771" y="0"/>
                </a:lnTo>
                <a:lnTo>
                  <a:pt x="4387771" y="1350083"/>
                </a:lnTo>
                <a:lnTo>
                  <a:pt x="0" y="135008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/>
          <p:cNvSpPr/>
          <p:nvPr/>
        </p:nvSpPr>
        <p:spPr>
          <a:xfrm>
            <a:off x="924858" y="7538843"/>
            <a:ext cx="2609564" cy="710198"/>
          </a:xfrm>
          <a:custGeom>
            <a:avLst/>
            <a:gdLst/>
            <a:ahLst/>
            <a:cxnLst/>
            <a:rect l="l" t="t" r="r" b="b"/>
            <a:pathLst>
              <a:path w="2609564" h="710198">
                <a:moveTo>
                  <a:pt x="0" y="0"/>
                </a:moveTo>
                <a:lnTo>
                  <a:pt x="2609565" y="0"/>
                </a:lnTo>
                <a:lnTo>
                  <a:pt x="2609565" y="710197"/>
                </a:lnTo>
                <a:lnTo>
                  <a:pt x="0" y="71019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>
            <a:off x="7546709" y="4297491"/>
            <a:ext cx="3134451" cy="1454809"/>
          </a:xfrm>
          <a:custGeom>
            <a:avLst/>
            <a:gdLst/>
            <a:ahLst/>
            <a:cxnLst/>
            <a:rect l="l" t="t" r="r" b="b"/>
            <a:pathLst>
              <a:path w="3134451" h="1454809">
                <a:moveTo>
                  <a:pt x="0" y="0"/>
                </a:moveTo>
                <a:lnTo>
                  <a:pt x="3134451" y="0"/>
                </a:lnTo>
                <a:lnTo>
                  <a:pt x="3134451" y="1454808"/>
                </a:lnTo>
                <a:lnTo>
                  <a:pt x="0" y="145480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Freeform 18"/>
          <p:cNvSpPr/>
          <p:nvPr/>
        </p:nvSpPr>
        <p:spPr>
          <a:xfrm>
            <a:off x="669142" y="4325657"/>
            <a:ext cx="2415198" cy="1509499"/>
          </a:xfrm>
          <a:custGeom>
            <a:avLst/>
            <a:gdLst/>
            <a:ahLst/>
            <a:cxnLst/>
            <a:rect l="l" t="t" r="r" b="b"/>
            <a:pathLst>
              <a:path w="2415198" h="1509499">
                <a:moveTo>
                  <a:pt x="0" y="0"/>
                </a:moveTo>
                <a:lnTo>
                  <a:pt x="2415198" y="0"/>
                </a:lnTo>
                <a:lnTo>
                  <a:pt x="2415198" y="1509499"/>
                </a:lnTo>
                <a:lnTo>
                  <a:pt x="0" y="15094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9" name="Group 19"/>
          <p:cNvGrpSpPr/>
          <p:nvPr/>
        </p:nvGrpSpPr>
        <p:grpSpPr>
          <a:xfrm rot="-10800000">
            <a:off x="11375039" y="-938127"/>
            <a:ext cx="7177223" cy="16552014"/>
            <a:chOff x="0" y="0"/>
            <a:chExt cx="1386666" cy="319791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86666" cy="3197911"/>
            </a:xfrm>
            <a:custGeom>
              <a:avLst/>
              <a:gdLst/>
              <a:ahLst/>
              <a:cxnLst/>
              <a:rect l="l" t="t" r="r" b="b"/>
              <a:pathLst>
                <a:path w="1386666" h="3197911">
                  <a:moveTo>
                    <a:pt x="0" y="0"/>
                  </a:moveTo>
                  <a:lnTo>
                    <a:pt x="1386666" y="0"/>
                  </a:lnTo>
                  <a:lnTo>
                    <a:pt x="1386666" y="3197911"/>
                  </a:lnTo>
                  <a:lnTo>
                    <a:pt x="0" y="3197911"/>
                  </a:lnTo>
                  <a:close/>
                </a:path>
              </a:pathLst>
            </a:custGeom>
            <a:solidFill>
              <a:srgbClr val="F6881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69250" tIns="69250" rIns="69250" bIns="6925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 rot="-10800000">
            <a:off x="11756039" y="-859980"/>
            <a:ext cx="7177223" cy="16552014"/>
            <a:chOff x="0" y="0"/>
            <a:chExt cx="1386666" cy="319791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386666" cy="3197911"/>
            </a:xfrm>
            <a:custGeom>
              <a:avLst/>
              <a:gdLst/>
              <a:ahLst/>
              <a:cxnLst/>
              <a:rect l="l" t="t" r="r" b="b"/>
              <a:pathLst>
                <a:path w="1386666" h="3197911">
                  <a:moveTo>
                    <a:pt x="0" y="0"/>
                  </a:moveTo>
                  <a:lnTo>
                    <a:pt x="1386666" y="0"/>
                  </a:lnTo>
                  <a:lnTo>
                    <a:pt x="1386666" y="3197911"/>
                  </a:lnTo>
                  <a:lnTo>
                    <a:pt x="0" y="3197911"/>
                  </a:lnTo>
                  <a:close/>
                </a:path>
              </a:pathLst>
            </a:custGeom>
            <a:solidFill>
              <a:srgbClr val="244B93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69250" tIns="69250" rIns="69250" bIns="6925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2300410" y="323595"/>
            <a:ext cx="7289614" cy="9639810"/>
          </a:xfrm>
          <a:custGeom>
            <a:avLst/>
            <a:gdLst/>
            <a:ahLst/>
            <a:cxnLst/>
            <a:rect l="l" t="t" r="r" b="b"/>
            <a:pathLst>
              <a:path w="7289614" h="9639810">
                <a:moveTo>
                  <a:pt x="0" y="0"/>
                </a:moveTo>
                <a:lnTo>
                  <a:pt x="7289614" y="0"/>
                </a:lnTo>
                <a:lnTo>
                  <a:pt x="7289614" y="9639810"/>
                </a:lnTo>
                <a:lnTo>
                  <a:pt x="0" y="963981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23457" r="-7490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6" name="TextBox 26"/>
          <p:cNvSpPr txBox="1"/>
          <p:nvPr/>
        </p:nvSpPr>
        <p:spPr>
          <a:xfrm>
            <a:off x="2620221" y="155906"/>
            <a:ext cx="5501675" cy="1035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5"/>
              </a:lnSpc>
              <a:spcBef>
                <a:spcPct val="0"/>
              </a:spcBef>
            </a:pPr>
            <a:r>
              <a:rPr lang="en-US" sz="6104">
                <a:solidFill>
                  <a:srgbClr val="081D2F"/>
                </a:solidFill>
                <a:latin typeface="Muli Bold Bold Italics"/>
              </a:rPr>
              <a:t>PARTNERZY</a:t>
            </a:r>
          </a:p>
        </p:txBody>
      </p:sp>
    </p:spTree>
  </p:cSld>
  <p:clrMapOvr>
    <a:masterClrMapping/>
  </p:clrMapOvr>
  <p:transition spd="slow"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</a:blip>
            <a:stretch>
              <a:fillRect l="-4878" r="-4878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761998" y="387929"/>
            <a:ext cx="6486005" cy="2335643"/>
            <a:chOff x="0" y="0"/>
            <a:chExt cx="8648007" cy="3114191"/>
          </a:xfrm>
        </p:grpSpPr>
        <p:sp>
          <p:nvSpPr>
            <p:cNvPr id="4" name="Freeform 4"/>
            <p:cNvSpPr/>
            <p:nvPr/>
          </p:nvSpPr>
          <p:spPr>
            <a:xfrm>
              <a:off x="0" y="951216"/>
              <a:ext cx="4690859" cy="1474870"/>
            </a:xfrm>
            <a:custGeom>
              <a:avLst/>
              <a:gdLst/>
              <a:ahLst/>
              <a:cxnLst/>
              <a:rect l="l" t="t" r="r" b="b"/>
              <a:pathLst>
                <a:path w="4690859" h="1474870">
                  <a:moveTo>
                    <a:pt x="0" y="0"/>
                  </a:moveTo>
                  <a:lnTo>
                    <a:pt x="4690859" y="0"/>
                  </a:lnTo>
                  <a:lnTo>
                    <a:pt x="4690859" y="1474871"/>
                  </a:lnTo>
                  <a:lnTo>
                    <a:pt x="0" y="1474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4466" b="-96427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373761" y="-114300"/>
              <a:ext cx="7335566" cy="13426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8545"/>
                </a:lnSpc>
                <a:spcBef>
                  <a:spcPct val="0"/>
                </a:spcBef>
              </a:pPr>
              <a:r>
                <a:rPr lang="en-US" sz="6104">
                  <a:solidFill>
                    <a:srgbClr val="081D2F"/>
                  </a:solidFill>
                  <a:latin typeface="Muli Bold Bold Italics"/>
                </a:rPr>
                <a:t>PLANY </a:t>
              </a:r>
            </a:p>
          </p:txBody>
        </p:sp>
        <p:sp>
          <p:nvSpPr>
            <p:cNvPr id="6" name="Freeform 6"/>
            <p:cNvSpPr/>
            <p:nvPr/>
          </p:nvSpPr>
          <p:spPr>
            <a:xfrm>
              <a:off x="3781700" y="1457854"/>
              <a:ext cx="4866306" cy="1656337"/>
            </a:xfrm>
            <a:custGeom>
              <a:avLst/>
              <a:gdLst/>
              <a:ahLst/>
              <a:cxnLst/>
              <a:rect l="l" t="t" r="r" b="b"/>
              <a:pathLst>
                <a:path w="4866306" h="1656337">
                  <a:moveTo>
                    <a:pt x="0" y="0"/>
                  </a:moveTo>
                  <a:lnTo>
                    <a:pt x="4866307" y="0"/>
                  </a:lnTo>
                  <a:lnTo>
                    <a:pt x="4866307" y="1656337"/>
                  </a:lnTo>
                  <a:lnTo>
                    <a:pt x="0" y="1656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8273" t="-96427" r="-811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7606835" y="5001259"/>
            <a:ext cx="14861511" cy="12869399"/>
            <a:chOff x="0" y="0"/>
            <a:chExt cx="4282440" cy="3708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081D2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8413308" y="-1404695"/>
            <a:ext cx="8771785" cy="7595970"/>
            <a:chOff x="0" y="0"/>
            <a:chExt cx="4282440" cy="3708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F6871E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0448303" y="-4221270"/>
            <a:ext cx="15996674" cy="13852399"/>
            <a:chOff x="0" y="0"/>
            <a:chExt cx="4282440" cy="3708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244B93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8579228" y="40484"/>
            <a:ext cx="11457351" cy="9921550"/>
            <a:chOff x="0" y="0"/>
            <a:chExt cx="4282440" cy="3708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11560" r="-11560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5" name="Group 15"/>
          <p:cNvGrpSpPr/>
          <p:nvPr/>
        </p:nvGrpSpPr>
        <p:grpSpPr>
          <a:xfrm rot="-3547440">
            <a:off x="7711589" y="8223509"/>
            <a:ext cx="7645219" cy="2314575"/>
            <a:chOff x="0" y="0"/>
            <a:chExt cx="2013556" cy="6096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013556" cy="609600"/>
            </a:xfrm>
            <a:custGeom>
              <a:avLst/>
              <a:gdLst/>
              <a:ahLst/>
              <a:cxnLst/>
              <a:rect l="l" t="t" r="r" b="b"/>
              <a:pathLst>
                <a:path w="2013556" h="609600">
                  <a:moveTo>
                    <a:pt x="203200" y="0"/>
                  </a:moveTo>
                  <a:lnTo>
                    <a:pt x="2013556" y="0"/>
                  </a:lnTo>
                  <a:lnTo>
                    <a:pt x="1810356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44A9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-3547440">
            <a:off x="11388070" y="9495562"/>
            <a:ext cx="4681028" cy="2314575"/>
            <a:chOff x="0" y="0"/>
            <a:chExt cx="1232863" cy="6096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32863" cy="609600"/>
            </a:xfrm>
            <a:custGeom>
              <a:avLst/>
              <a:gdLst/>
              <a:ahLst/>
              <a:cxnLst/>
              <a:rect l="l" t="t" r="r" b="b"/>
              <a:pathLst>
                <a:path w="1232863" h="609600">
                  <a:moveTo>
                    <a:pt x="203200" y="0"/>
                  </a:moveTo>
                  <a:lnTo>
                    <a:pt x="1232863" y="0"/>
                  </a:lnTo>
                  <a:lnTo>
                    <a:pt x="1029663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6871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2775298" y="8258920"/>
            <a:ext cx="3042160" cy="1775861"/>
          </a:xfrm>
          <a:custGeom>
            <a:avLst/>
            <a:gdLst/>
            <a:ahLst/>
            <a:cxnLst/>
            <a:rect l="l" t="t" r="r" b="b"/>
            <a:pathLst>
              <a:path w="3042160" h="1775861">
                <a:moveTo>
                  <a:pt x="0" y="0"/>
                </a:moveTo>
                <a:lnTo>
                  <a:pt x="3042160" y="0"/>
                </a:lnTo>
                <a:lnTo>
                  <a:pt x="3042160" y="1775861"/>
                </a:lnTo>
                <a:lnTo>
                  <a:pt x="0" y="17758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2" name="TextBox 22"/>
          <p:cNvSpPr txBox="1"/>
          <p:nvPr/>
        </p:nvSpPr>
        <p:spPr>
          <a:xfrm>
            <a:off x="1028700" y="2666422"/>
            <a:ext cx="7373093" cy="4837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20"/>
              </a:lnSpc>
              <a:spcBef>
                <a:spcPct val="0"/>
              </a:spcBef>
            </a:pPr>
            <a:r>
              <a:rPr lang="en-US" sz="2728" dirty="0">
                <a:solidFill>
                  <a:srgbClr val="081D2F"/>
                </a:solidFill>
                <a:latin typeface="Montserrat"/>
              </a:rPr>
              <a:t>Na </a:t>
            </a:r>
            <a:r>
              <a:rPr lang="en-US" sz="2728" dirty="0" err="1">
                <a:solidFill>
                  <a:srgbClr val="081D2F"/>
                </a:solidFill>
                <a:latin typeface="Montserrat"/>
              </a:rPr>
              <a:t>przełomie</a:t>
            </a:r>
            <a:r>
              <a:rPr lang="en-US" sz="2728" dirty="0">
                <a:solidFill>
                  <a:srgbClr val="081D2F"/>
                </a:solidFill>
                <a:latin typeface="Montserrat"/>
              </a:rPr>
              <a:t> 2023/2024 </a:t>
            </a:r>
            <a:r>
              <a:rPr lang="en-US" sz="2728" dirty="0" err="1">
                <a:solidFill>
                  <a:srgbClr val="081D2F"/>
                </a:solidFill>
                <a:latin typeface="Montserrat"/>
              </a:rPr>
              <a:t>roku</a:t>
            </a:r>
            <a:r>
              <a:rPr lang="en-US" sz="2728" dirty="0">
                <a:solidFill>
                  <a:srgbClr val="081D2F"/>
                </a:solidFill>
                <a:latin typeface="Montserrat"/>
              </a:rPr>
              <a:t> </a:t>
            </a:r>
            <a:r>
              <a:rPr lang="en-US" sz="2728" dirty="0" err="1">
                <a:solidFill>
                  <a:srgbClr val="081D2F"/>
                </a:solidFill>
                <a:latin typeface="Montserrat"/>
              </a:rPr>
              <a:t>zaplanowane</a:t>
            </a:r>
            <a:r>
              <a:rPr lang="en-US" sz="2728" dirty="0">
                <a:solidFill>
                  <a:srgbClr val="081D2F"/>
                </a:solidFill>
                <a:latin typeface="Montserrat"/>
              </a:rPr>
              <a:t> jest </a:t>
            </a:r>
            <a:r>
              <a:rPr lang="en-US" sz="2728" dirty="0" err="1">
                <a:solidFill>
                  <a:srgbClr val="081D2F"/>
                </a:solidFill>
                <a:latin typeface="Montserrat"/>
              </a:rPr>
              <a:t>wejście</a:t>
            </a:r>
            <a:r>
              <a:rPr lang="en-US" sz="2728" dirty="0">
                <a:solidFill>
                  <a:srgbClr val="081D2F"/>
                </a:solidFill>
                <a:latin typeface="Montserrat"/>
              </a:rPr>
              <a:t> </a:t>
            </a:r>
            <a:r>
              <a:rPr lang="en-US" sz="2728" dirty="0" err="1">
                <a:solidFill>
                  <a:srgbClr val="081D2F"/>
                </a:solidFill>
                <a:latin typeface="Montserrat"/>
              </a:rPr>
              <a:t>Break&amp;Wash</a:t>
            </a:r>
            <a:r>
              <a:rPr lang="en-US" sz="2728" dirty="0">
                <a:solidFill>
                  <a:srgbClr val="081D2F"/>
                </a:solidFill>
                <a:latin typeface="Montserrat"/>
              </a:rPr>
              <a:t> </a:t>
            </a:r>
            <a:r>
              <a:rPr lang="en-US" sz="2728" dirty="0" err="1">
                <a:solidFill>
                  <a:srgbClr val="081D2F"/>
                </a:solidFill>
                <a:latin typeface="Montserrat"/>
              </a:rPr>
              <a:t>na</a:t>
            </a:r>
            <a:r>
              <a:rPr lang="en-US" sz="2728" dirty="0">
                <a:solidFill>
                  <a:srgbClr val="081D2F"/>
                </a:solidFill>
                <a:latin typeface="Montserrat"/>
              </a:rPr>
              <a:t> </a:t>
            </a:r>
            <a:r>
              <a:rPr lang="en-US" sz="2728" dirty="0" err="1">
                <a:solidFill>
                  <a:srgbClr val="081D2F"/>
                </a:solidFill>
                <a:latin typeface="Montserrat"/>
              </a:rPr>
              <a:t>rynek</a:t>
            </a:r>
            <a:r>
              <a:rPr lang="en-US" sz="2728" dirty="0">
                <a:solidFill>
                  <a:srgbClr val="081D2F"/>
                </a:solidFill>
                <a:latin typeface="Montserrat"/>
              </a:rPr>
              <a:t> </a:t>
            </a:r>
            <a:r>
              <a:rPr lang="en-US" sz="2728" dirty="0" err="1">
                <a:solidFill>
                  <a:srgbClr val="081D2F"/>
                </a:solidFill>
                <a:latin typeface="Montserrat"/>
              </a:rPr>
              <a:t>europejski</a:t>
            </a:r>
            <a:r>
              <a:rPr lang="en-US" sz="2728" dirty="0">
                <a:solidFill>
                  <a:srgbClr val="081D2F"/>
                </a:solidFill>
                <a:latin typeface="Montserrat"/>
              </a:rPr>
              <a:t>. </a:t>
            </a:r>
            <a:r>
              <a:rPr lang="en-US" sz="2728" dirty="0" err="1">
                <a:solidFill>
                  <a:srgbClr val="081D2F"/>
                </a:solidFill>
                <a:latin typeface="Montserrat"/>
              </a:rPr>
              <a:t>Pierwszym</a:t>
            </a:r>
            <a:r>
              <a:rPr lang="en-US" sz="2728" dirty="0">
                <a:solidFill>
                  <a:srgbClr val="081D2F"/>
                </a:solidFill>
                <a:latin typeface="Montserrat"/>
              </a:rPr>
              <a:t> </a:t>
            </a:r>
            <a:r>
              <a:rPr lang="en-US" sz="2728" dirty="0" err="1">
                <a:solidFill>
                  <a:srgbClr val="081D2F"/>
                </a:solidFill>
                <a:latin typeface="Montserrat"/>
              </a:rPr>
              <a:t>punktem</a:t>
            </a:r>
            <a:r>
              <a:rPr lang="en-US" sz="2728" dirty="0">
                <a:solidFill>
                  <a:srgbClr val="081D2F"/>
                </a:solidFill>
                <a:latin typeface="Montserrat"/>
              </a:rPr>
              <a:t> </a:t>
            </a:r>
            <a:r>
              <a:rPr lang="en-US" sz="2728" dirty="0" err="1">
                <a:solidFill>
                  <a:srgbClr val="081D2F"/>
                </a:solidFill>
                <a:latin typeface="Montserrat"/>
              </a:rPr>
              <a:t>naszej</a:t>
            </a:r>
            <a:r>
              <a:rPr lang="en-US" sz="2728" dirty="0">
                <a:solidFill>
                  <a:srgbClr val="081D2F"/>
                </a:solidFill>
                <a:latin typeface="Montserrat"/>
              </a:rPr>
              <a:t> </a:t>
            </a:r>
            <a:r>
              <a:rPr lang="pl-PL" sz="2728" dirty="0">
                <a:solidFill>
                  <a:srgbClr val="081D2F"/>
                </a:solidFill>
                <a:latin typeface="Montserrat"/>
              </a:rPr>
              <a:t>ekspansji</a:t>
            </a:r>
            <a:r>
              <a:rPr lang="en-US" sz="2728" dirty="0">
                <a:solidFill>
                  <a:srgbClr val="081D2F"/>
                </a:solidFill>
                <a:latin typeface="Montserrat"/>
              </a:rPr>
              <a:t> </a:t>
            </a:r>
            <a:r>
              <a:rPr lang="en-US" sz="2728" dirty="0" err="1">
                <a:solidFill>
                  <a:srgbClr val="081D2F"/>
                </a:solidFill>
                <a:latin typeface="Montserrat"/>
              </a:rPr>
              <a:t>będą</a:t>
            </a:r>
            <a:r>
              <a:rPr lang="en-US" sz="2728" dirty="0">
                <a:solidFill>
                  <a:srgbClr val="081D2F"/>
                </a:solidFill>
                <a:latin typeface="Montserrat"/>
              </a:rPr>
              <a:t> </a:t>
            </a:r>
            <a:r>
              <a:rPr lang="en-US" sz="2728" dirty="0" err="1">
                <a:solidFill>
                  <a:srgbClr val="081D2F"/>
                </a:solidFill>
                <a:latin typeface="Montserrat"/>
              </a:rPr>
              <a:t>Bałkany</a:t>
            </a:r>
            <a:r>
              <a:rPr lang="en-US" sz="2728" dirty="0">
                <a:solidFill>
                  <a:srgbClr val="081D2F"/>
                </a:solidFill>
                <a:latin typeface="Montserrat"/>
              </a:rPr>
              <a:t>, a </a:t>
            </a:r>
            <a:r>
              <a:rPr lang="en-US" sz="2728" dirty="0" err="1">
                <a:solidFill>
                  <a:srgbClr val="081D2F"/>
                </a:solidFill>
                <a:latin typeface="Montserrat"/>
              </a:rPr>
              <a:t>dokładniej</a:t>
            </a:r>
            <a:r>
              <a:rPr lang="en-US" sz="2728" dirty="0">
                <a:solidFill>
                  <a:srgbClr val="081D2F"/>
                </a:solidFill>
                <a:latin typeface="Montserrat"/>
              </a:rPr>
              <a:t> </a:t>
            </a:r>
            <a:r>
              <a:rPr lang="en-US" sz="2728" dirty="0" err="1">
                <a:solidFill>
                  <a:srgbClr val="081D2F"/>
                </a:solidFill>
                <a:latin typeface="Montserrat"/>
              </a:rPr>
              <a:t>Chorwacja</a:t>
            </a:r>
            <a:r>
              <a:rPr lang="en-US" sz="2728" dirty="0">
                <a:solidFill>
                  <a:srgbClr val="081D2F"/>
                </a:solidFill>
                <a:latin typeface="Montserrat"/>
              </a:rPr>
              <a:t>. Na </a:t>
            </a:r>
            <a:r>
              <a:rPr lang="en-US" sz="2728" dirty="0" err="1">
                <a:solidFill>
                  <a:srgbClr val="081D2F"/>
                </a:solidFill>
                <a:latin typeface="Montserrat"/>
              </a:rPr>
              <a:t>początek</a:t>
            </a:r>
            <a:r>
              <a:rPr lang="en-US" sz="2728" dirty="0">
                <a:solidFill>
                  <a:srgbClr val="081D2F"/>
                </a:solidFill>
                <a:latin typeface="Montserrat"/>
              </a:rPr>
              <a:t> </a:t>
            </a:r>
            <a:r>
              <a:rPr lang="en-US" sz="2728" dirty="0" err="1">
                <a:solidFill>
                  <a:srgbClr val="081D2F"/>
                </a:solidFill>
                <a:latin typeface="Montserrat"/>
              </a:rPr>
              <a:t>planowany</a:t>
            </a:r>
            <a:r>
              <a:rPr lang="en-US" sz="2728" dirty="0">
                <a:solidFill>
                  <a:srgbClr val="081D2F"/>
                </a:solidFill>
                <a:latin typeface="Montserrat"/>
              </a:rPr>
              <a:t> jest </a:t>
            </a:r>
            <a:r>
              <a:rPr lang="en-US" sz="2728" dirty="0" err="1">
                <a:solidFill>
                  <a:srgbClr val="081D2F"/>
                </a:solidFill>
                <a:latin typeface="Montserrat"/>
              </a:rPr>
              <a:t>montaż</a:t>
            </a:r>
            <a:r>
              <a:rPr lang="en-US" sz="2728" dirty="0">
                <a:solidFill>
                  <a:srgbClr val="081D2F"/>
                </a:solidFill>
                <a:latin typeface="Montserrat"/>
              </a:rPr>
              <a:t> </a:t>
            </a:r>
            <a:r>
              <a:rPr lang="en-US" sz="2728" dirty="0" err="1">
                <a:solidFill>
                  <a:srgbClr val="081D2F"/>
                </a:solidFill>
                <a:latin typeface="Montserrat"/>
              </a:rPr>
              <a:t>na</a:t>
            </a:r>
            <a:r>
              <a:rPr lang="en-US" sz="2728" dirty="0">
                <a:solidFill>
                  <a:srgbClr val="081D2F"/>
                </a:solidFill>
                <a:latin typeface="Montserrat"/>
              </a:rPr>
              <a:t> </a:t>
            </a:r>
            <a:r>
              <a:rPr lang="en-US" sz="2728" dirty="0" err="1">
                <a:solidFill>
                  <a:srgbClr val="081D2F"/>
                </a:solidFill>
                <a:latin typeface="Montserrat"/>
              </a:rPr>
              <a:t>stacjach</a:t>
            </a:r>
            <a:r>
              <a:rPr lang="en-US" sz="2728" dirty="0">
                <a:solidFill>
                  <a:srgbClr val="081D2F"/>
                </a:solidFill>
                <a:latin typeface="Montserrat"/>
              </a:rPr>
              <a:t> </a:t>
            </a:r>
            <a:r>
              <a:rPr lang="en-US" sz="2728" dirty="0" err="1">
                <a:solidFill>
                  <a:srgbClr val="081D2F"/>
                </a:solidFill>
                <a:latin typeface="Montserrat"/>
              </a:rPr>
              <a:t>paliw</a:t>
            </a:r>
            <a:r>
              <a:rPr lang="en-US" sz="2728" dirty="0">
                <a:solidFill>
                  <a:srgbClr val="081D2F"/>
                </a:solidFill>
                <a:latin typeface="Montserrat"/>
              </a:rPr>
              <a:t> </a:t>
            </a:r>
            <a:r>
              <a:rPr lang="en-US" sz="2728" dirty="0" err="1">
                <a:solidFill>
                  <a:srgbClr val="081D2F"/>
                </a:solidFill>
                <a:latin typeface="Montserrat"/>
              </a:rPr>
              <a:t>znajdujących</a:t>
            </a:r>
            <a:r>
              <a:rPr lang="en-US" sz="2728" dirty="0">
                <a:solidFill>
                  <a:srgbClr val="081D2F"/>
                </a:solidFill>
                <a:latin typeface="Montserrat"/>
              </a:rPr>
              <a:t> </a:t>
            </a:r>
            <a:r>
              <a:rPr lang="en-US" sz="2728" dirty="0" err="1">
                <a:solidFill>
                  <a:srgbClr val="081D2F"/>
                </a:solidFill>
                <a:latin typeface="Montserrat"/>
              </a:rPr>
              <a:t>się</a:t>
            </a:r>
            <a:r>
              <a:rPr lang="en-US" sz="2728" dirty="0">
                <a:solidFill>
                  <a:srgbClr val="081D2F"/>
                </a:solidFill>
                <a:latin typeface="Montserrat"/>
              </a:rPr>
              <a:t> </a:t>
            </a:r>
            <a:r>
              <a:rPr lang="en-US" sz="2728" dirty="0" err="1">
                <a:solidFill>
                  <a:srgbClr val="081D2F"/>
                </a:solidFill>
                <a:latin typeface="Montserrat"/>
              </a:rPr>
              <a:t>przy</a:t>
            </a:r>
            <a:r>
              <a:rPr lang="en-US" sz="2728" dirty="0">
                <a:solidFill>
                  <a:srgbClr val="081D2F"/>
                </a:solidFill>
                <a:latin typeface="Montserrat"/>
              </a:rPr>
              <a:t> </a:t>
            </a:r>
            <a:r>
              <a:rPr lang="en-US" sz="2728" dirty="0" err="1">
                <a:solidFill>
                  <a:srgbClr val="081D2F"/>
                </a:solidFill>
                <a:latin typeface="Montserrat"/>
              </a:rPr>
              <a:t>drogach</a:t>
            </a:r>
            <a:r>
              <a:rPr lang="en-US" sz="2728" dirty="0">
                <a:solidFill>
                  <a:srgbClr val="081D2F"/>
                </a:solidFill>
                <a:latin typeface="Montserrat"/>
              </a:rPr>
              <a:t> </a:t>
            </a:r>
            <a:r>
              <a:rPr lang="en-US" sz="2728" dirty="0" err="1">
                <a:solidFill>
                  <a:srgbClr val="081D2F"/>
                </a:solidFill>
                <a:latin typeface="Montserrat"/>
              </a:rPr>
              <a:t>ekspresowych</a:t>
            </a:r>
            <a:r>
              <a:rPr lang="en-US" sz="2728" dirty="0">
                <a:solidFill>
                  <a:srgbClr val="081D2F"/>
                </a:solidFill>
                <a:latin typeface="Montserrat"/>
              </a:rPr>
              <a:t>. </a:t>
            </a:r>
            <a:r>
              <a:rPr lang="pl-PL" sz="2728" dirty="0">
                <a:solidFill>
                  <a:srgbClr val="081D2F"/>
                </a:solidFill>
                <a:latin typeface="Montserrat"/>
              </a:rPr>
              <a:t>Trwają </a:t>
            </a:r>
            <a:r>
              <a:rPr lang="en-US" sz="2728" dirty="0" err="1">
                <a:solidFill>
                  <a:srgbClr val="081D2F"/>
                </a:solidFill>
                <a:latin typeface="Montserrat"/>
              </a:rPr>
              <a:t>również</a:t>
            </a:r>
            <a:r>
              <a:rPr lang="en-US" sz="2728" dirty="0">
                <a:solidFill>
                  <a:srgbClr val="081D2F"/>
                </a:solidFill>
                <a:latin typeface="Montserrat"/>
              </a:rPr>
              <a:t> </a:t>
            </a:r>
            <a:r>
              <a:rPr lang="en-US" sz="2728" dirty="0" err="1">
                <a:solidFill>
                  <a:srgbClr val="081D2F"/>
                </a:solidFill>
                <a:latin typeface="Montserrat"/>
              </a:rPr>
              <a:t>rozmownych</a:t>
            </a:r>
            <a:r>
              <a:rPr lang="en-US" sz="2728" dirty="0">
                <a:solidFill>
                  <a:srgbClr val="081D2F"/>
                </a:solidFill>
                <a:latin typeface="Montserrat"/>
              </a:rPr>
              <a:t> w </a:t>
            </a:r>
            <a:r>
              <a:rPr lang="en-US" sz="2728" dirty="0" err="1">
                <a:solidFill>
                  <a:srgbClr val="081D2F"/>
                </a:solidFill>
                <a:latin typeface="Montserrat"/>
              </a:rPr>
              <a:t>innymi</a:t>
            </a:r>
            <a:r>
              <a:rPr lang="en-US" sz="2728" dirty="0">
                <a:solidFill>
                  <a:srgbClr val="081D2F"/>
                </a:solidFill>
                <a:latin typeface="Montserrat"/>
              </a:rPr>
              <a:t> </a:t>
            </a:r>
            <a:r>
              <a:rPr lang="en-US" sz="2728" dirty="0" err="1">
                <a:solidFill>
                  <a:srgbClr val="081D2F"/>
                </a:solidFill>
                <a:latin typeface="Montserrat"/>
              </a:rPr>
              <a:t>krajami</a:t>
            </a:r>
            <a:r>
              <a:rPr lang="en-US" sz="2728" dirty="0">
                <a:solidFill>
                  <a:srgbClr val="081D2F"/>
                </a:solidFill>
                <a:latin typeface="Montserrat"/>
              </a:rPr>
              <a:t> UE, </a:t>
            </a:r>
            <a:r>
              <a:rPr lang="en-US" sz="2728" dirty="0" err="1">
                <a:solidFill>
                  <a:srgbClr val="081D2F"/>
                </a:solidFill>
                <a:latin typeface="Montserrat"/>
              </a:rPr>
              <a:t>które</a:t>
            </a:r>
            <a:r>
              <a:rPr lang="en-US" sz="2728" dirty="0">
                <a:solidFill>
                  <a:srgbClr val="081D2F"/>
                </a:solidFill>
                <a:latin typeface="Montserrat"/>
              </a:rPr>
              <a:t> </a:t>
            </a:r>
            <a:r>
              <a:rPr lang="en-US" sz="2728" dirty="0" err="1">
                <a:solidFill>
                  <a:srgbClr val="081D2F"/>
                </a:solidFill>
                <a:latin typeface="Montserrat"/>
              </a:rPr>
              <a:t>zainteresowane</a:t>
            </a:r>
            <a:r>
              <a:rPr lang="en-US" sz="2728" dirty="0">
                <a:solidFill>
                  <a:srgbClr val="081D2F"/>
                </a:solidFill>
                <a:latin typeface="Montserrat"/>
              </a:rPr>
              <a:t> </a:t>
            </a:r>
            <a:r>
              <a:rPr lang="en-US" sz="2728" dirty="0" err="1">
                <a:solidFill>
                  <a:srgbClr val="081D2F"/>
                </a:solidFill>
                <a:latin typeface="Montserrat"/>
              </a:rPr>
              <a:t>są</a:t>
            </a:r>
            <a:r>
              <a:rPr lang="en-US" sz="2728" dirty="0">
                <a:solidFill>
                  <a:srgbClr val="081D2F"/>
                </a:solidFill>
                <a:latin typeface="Montserrat"/>
              </a:rPr>
              <a:t> </a:t>
            </a:r>
            <a:r>
              <a:rPr lang="en-US" sz="2728" dirty="0" err="1">
                <a:solidFill>
                  <a:srgbClr val="081D2F"/>
                </a:solidFill>
                <a:latin typeface="Montserrat"/>
              </a:rPr>
              <a:t>naszych</a:t>
            </a:r>
            <a:r>
              <a:rPr lang="en-US" sz="2728" dirty="0">
                <a:solidFill>
                  <a:srgbClr val="081D2F"/>
                </a:solidFill>
                <a:latin typeface="Montserrat"/>
              </a:rPr>
              <a:t> </a:t>
            </a:r>
            <a:r>
              <a:rPr lang="en-US" sz="2728" dirty="0" err="1">
                <a:solidFill>
                  <a:srgbClr val="081D2F"/>
                </a:solidFill>
                <a:latin typeface="Montserrat"/>
              </a:rPr>
              <a:t>produktem</a:t>
            </a:r>
            <a:r>
              <a:rPr lang="en-US" sz="2728" dirty="0">
                <a:solidFill>
                  <a:srgbClr val="081D2F"/>
                </a:solidFill>
                <a:latin typeface="Montserrat"/>
              </a:rPr>
              <a:t>.</a:t>
            </a:r>
          </a:p>
        </p:txBody>
      </p:sp>
    </p:spTree>
  </p:cSld>
  <p:clrMapOvr>
    <a:masterClrMapping/>
  </p:clrMapOvr>
  <p:transition spd="slow">
    <p:circl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</a:blip>
            <a:stretch>
              <a:fillRect l="-4878" r="-4878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761998" y="387929"/>
            <a:ext cx="6486005" cy="2335643"/>
            <a:chOff x="0" y="0"/>
            <a:chExt cx="8648007" cy="3114191"/>
          </a:xfrm>
        </p:grpSpPr>
        <p:sp>
          <p:nvSpPr>
            <p:cNvPr id="4" name="Freeform 4"/>
            <p:cNvSpPr/>
            <p:nvPr/>
          </p:nvSpPr>
          <p:spPr>
            <a:xfrm>
              <a:off x="0" y="951216"/>
              <a:ext cx="4690859" cy="1474870"/>
            </a:xfrm>
            <a:custGeom>
              <a:avLst/>
              <a:gdLst/>
              <a:ahLst/>
              <a:cxnLst/>
              <a:rect l="l" t="t" r="r" b="b"/>
              <a:pathLst>
                <a:path w="4690859" h="1474870">
                  <a:moveTo>
                    <a:pt x="0" y="0"/>
                  </a:moveTo>
                  <a:lnTo>
                    <a:pt x="4690859" y="0"/>
                  </a:lnTo>
                  <a:lnTo>
                    <a:pt x="4690859" y="1474871"/>
                  </a:lnTo>
                  <a:lnTo>
                    <a:pt x="0" y="1474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4466" b="-96427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373761" y="-114300"/>
              <a:ext cx="7335566" cy="13426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8545"/>
                </a:lnSpc>
                <a:spcBef>
                  <a:spcPct val="0"/>
                </a:spcBef>
              </a:pPr>
              <a:r>
                <a:rPr lang="en-US" sz="6104">
                  <a:solidFill>
                    <a:srgbClr val="081D2F"/>
                  </a:solidFill>
                  <a:latin typeface="Muli Bold Bold Italics"/>
                </a:rPr>
                <a:t>PLANY </a:t>
              </a:r>
            </a:p>
          </p:txBody>
        </p:sp>
        <p:sp>
          <p:nvSpPr>
            <p:cNvPr id="6" name="Freeform 6"/>
            <p:cNvSpPr/>
            <p:nvPr/>
          </p:nvSpPr>
          <p:spPr>
            <a:xfrm>
              <a:off x="3781700" y="1457854"/>
              <a:ext cx="4866306" cy="1656337"/>
            </a:xfrm>
            <a:custGeom>
              <a:avLst/>
              <a:gdLst/>
              <a:ahLst/>
              <a:cxnLst/>
              <a:rect l="l" t="t" r="r" b="b"/>
              <a:pathLst>
                <a:path w="4866306" h="1656337">
                  <a:moveTo>
                    <a:pt x="0" y="0"/>
                  </a:moveTo>
                  <a:lnTo>
                    <a:pt x="4866307" y="0"/>
                  </a:lnTo>
                  <a:lnTo>
                    <a:pt x="4866307" y="1656337"/>
                  </a:lnTo>
                  <a:lnTo>
                    <a:pt x="0" y="1656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8273" t="-96427" r="-811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7606835" y="5001259"/>
            <a:ext cx="14861511" cy="12869399"/>
            <a:chOff x="0" y="0"/>
            <a:chExt cx="4282440" cy="3708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081D2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8413308" y="-1404695"/>
            <a:ext cx="8771785" cy="7595970"/>
            <a:chOff x="0" y="0"/>
            <a:chExt cx="4282440" cy="3708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F6871E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0448303" y="-4221270"/>
            <a:ext cx="15996674" cy="13852399"/>
            <a:chOff x="0" y="0"/>
            <a:chExt cx="4282440" cy="3708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244B93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5" name="Group 15"/>
          <p:cNvGrpSpPr/>
          <p:nvPr/>
        </p:nvGrpSpPr>
        <p:grpSpPr>
          <a:xfrm rot="-3547440">
            <a:off x="7711589" y="8223509"/>
            <a:ext cx="7645219" cy="2314575"/>
            <a:chOff x="0" y="0"/>
            <a:chExt cx="2013556" cy="6096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013556" cy="609600"/>
            </a:xfrm>
            <a:custGeom>
              <a:avLst/>
              <a:gdLst/>
              <a:ahLst/>
              <a:cxnLst/>
              <a:rect l="l" t="t" r="r" b="b"/>
              <a:pathLst>
                <a:path w="2013556" h="609600">
                  <a:moveTo>
                    <a:pt x="203200" y="0"/>
                  </a:moveTo>
                  <a:lnTo>
                    <a:pt x="2013556" y="0"/>
                  </a:lnTo>
                  <a:lnTo>
                    <a:pt x="1810356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44A9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-3547440">
            <a:off x="11388070" y="9495562"/>
            <a:ext cx="4681028" cy="2314575"/>
            <a:chOff x="0" y="0"/>
            <a:chExt cx="1232863" cy="6096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32863" cy="609600"/>
            </a:xfrm>
            <a:custGeom>
              <a:avLst/>
              <a:gdLst/>
              <a:ahLst/>
              <a:cxnLst/>
              <a:rect l="l" t="t" r="r" b="b"/>
              <a:pathLst>
                <a:path w="1232863" h="609600">
                  <a:moveTo>
                    <a:pt x="203200" y="0"/>
                  </a:moveTo>
                  <a:lnTo>
                    <a:pt x="1232863" y="0"/>
                  </a:lnTo>
                  <a:lnTo>
                    <a:pt x="1029663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6871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2775298" y="8258920"/>
            <a:ext cx="3042160" cy="1775861"/>
          </a:xfrm>
          <a:custGeom>
            <a:avLst/>
            <a:gdLst/>
            <a:ahLst/>
            <a:cxnLst/>
            <a:rect l="l" t="t" r="r" b="b"/>
            <a:pathLst>
              <a:path w="3042160" h="1775861">
                <a:moveTo>
                  <a:pt x="0" y="0"/>
                </a:moveTo>
                <a:lnTo>
                  <a:pt x="3042160" y="0"/>
                </a:lnTo>
                <a:lnTo>
                  <a:pt x="3042160" y="1775861"/>
                </a:lnTo>
                <a:lnTo>
                  <a:pt x="0" y="17758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2" name="TextBox 22"/>
          <p:cNvSpPr txBox="1"/>
          <p:nvPr/>
        </p:nvSpPr>
        <p:spPr>
          <a:xfrm>
            <a:off x="1028700" y="2666422"/>
            <a:ext cx="7373093" cy="1913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20"/>
              </a:lnSpc>
              <a:spcBef>
                <a:spcPct val="0"/>
              </a:spcBef>
            </a:pPr>
            <a:r>
              <a:rPr lang="pl-PL" sz="2728" dirty="0">
                <a:solidFill>
                  <a:srgbClr val="081D2F"/>
                </a:solidFill>
                <a:latin typeface="Montserrat"/>
              </a:rPr>
              <a:t>Partnerzy w Chorwacji:</a:t>
            </a:r>
          </a:p>
          <a:p>
            <a:pPr>
              <a:lnSpc>
                <a:spcPts val="3820"/>
              </a:lnSpc>
              <a:spcBef>
                <a:spcPct val="0"/>
              </a:spcBef>
            </a:pPr>
            <a:r>
              <a:rPr lang="pl-PL" sz="2728" dirty="0">
                <a:solidFill>
                  <a:srgbClr val="081D2F"/>
                </a:solidFill>
                <a:latin typeface="Montserrat"/>
              </a:rPr>
              <a:t>INA – Największa sieć stacji paliw</a:t>
            </a:r>
          </a:p>
          <a:p>
            <a:pPr>
              <a:lnSpc>
                <a:spcPts val="3820"/>
              </a:lnSpc>
              <a:spcBef>
                <a:spcPct val="0"/>
              </a:spcBef>
            </a:pPr>
            <a:r>
              <a:rPr lang="pl-PL" sz="2728" dirty="0">
                <a:solidFill>
                  <a:srgbClr val="081D2F"/>
                </a:solidFill>
                <a:latin typeface="Montserrat"/>
              </a:rPr>
              <a:t>Dragon </a:t>
            </a:r>
            <a:r>
              <a:rPr lang="pl-PL" sz="2728" dirty="0" err="1">
                <a:solidFill>
                  <a:srgbClr val="081D2F"/>
                </a:solidFill>
                <a:latin typeface="Montserrat"/>
              </a:rPr>
              <a:t>Maritime</a:t>
            </a:r>
            <a:r>
              <a:rPr lang="pl-PL" sz="2728" dirty="0">
                <a:solidFill>
                  <a:srgbClr val="081D2F"/>
                </a:solidFill>
                <a:latin typeface="Montserrat"/>
              </a:rPr>
              <a:t> – operator Logistyczny </a:t>
            </a:r>
            <a:r>
              <a:rPr lang="pl-PL" sz="2728" dirty="0" err="1">
                <a:solidFill>
                  <a:srgbClr val="081D2F"/>
                </a:solidFill>
                <a:latin typeface="Montserrat"/>
              </a:rPr>
              <a:t>Cosco</a:t>
            </a:r>
            <a:r>
              <a:rPr lang="pl-PL" sz="2728" dirty="0">
                <a:solidFill>
                  <a:srgbClr val="081D2F"/>
                </a:solidFill>
                <a:latin typeface="Montserrat"/>
              </a:rPr>
              <a:t> na Bałkanach</a:t>
            </a:r>
            <a:endParaRPr lang="en-US" sz="2728" dirty="0">
              <a:solidFill>
                <a:srgbClr val="081D2F"/>
              </a:solidFill>
              <a:latin typeface="Montserrat"/>
            </a:endParaRPr>
          </a:p>
        </p:txBody>
      </p:sp>
      <p:pic>
        <p:nvPicPr>
          <p:cNvPr id="24" name="Obraz 23" descr="Obraz zawierający Stacja paliw, budynek, paliwo, benzyna&#10;&#10;Opis wygenerowany automatycznie">
            <a:extLst>
              <a:ext uri="{FF2B5EF4-FFF2-40B4-BE49-F238E27FC236}">
                <a16:creationId xmlns:a16="http://schemas.microsoft.com/office/drawing/2014/main" id="{DFE7875A-72F2-F555-00F4-C2FEB96F93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396" y="1101341"/>
            <a:ext cx="9817366" cy="6471711"/>
          </a:xfrm>
          <a:prstGeom prst="rect">
            <a:avLst/>
          </a:prstGeom>
        </p:spPr>
      </p:pic>
      <p:pic>
        <p:nvPicPr>
          <p:cNvPr id="26" name="Obraz 25" descr="Obraz zawierający Czcionka, Grafika, projekt graficzny, zrzut ekranu&#10;&#10;Opis wygenerowany automatycznie">
            <a:extLst>
              <a:ext uri="{FF2B5EF4-FFF2-40B4-BE49-F238E27FC236}">
                <a16:creationId xmlns:a16="http://schemas.microsoft.com/office/drawing/2014/main" id="{67878865-964F-E6C5-DDFA-AA91339FBE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26" y="5290355"/>
            <a:ext cx="7580141" cy="209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13251"/>
      </p:ext>
    </p:extLst>
  </p:cSld>
  <p:clrMapOvr>
    <a:masterClrMapping/>
  </p:clrMapOvr>
  <p:transition spd="slow">
    <p:circl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7000"/>
            </a:blip>
            <a:stretch>
              <a:fillRect l="-49848" t="-43848" r="-2195" b="-3635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82067" y="1582473"/>
            <a:ext cx="8948186" cy="3825350"/>
          </a:xfrm>
          <a:custGeom>
            <a:avLst/>
            <a:gdLst/>
            <a:ahLst/>
            <a:cxnLst/>
            <a:rect l="l" t="t" r="r" b="b"/>
            <a:pathLst>
              <a:path w="8948186" h="3825350">
                <a:moveTo>
                  <a:pt x="0" y="0"/>
                </a:moveTo>
                <a:lnTo>
                  <a:pt x="8948186" y="0"/>
                </a:lnTo>
                <a:lnTo>
                  <a:pt x="8948186" y="3825350"/>
                </a:lnTo>
                <a:lnTo>
                  <a:pt x="0" y="3825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1896668" y="509800"/>
            <a:ext cx="16643822" cy="1643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370"/>
              </a:lnSpc>
              <a:spcBef>
                <a:spcPct val="0"/>
              </a:spcBef>
            </a:pPr>
            <a:r>
              <a:rPr lang="en-US" sz="9550">
                <a:solidFill>
                  <a:srgbClr val="FFFFFF"/>
                </a:solidFill>
                <a:latin typeface="Muli Bold Bold Italics"/>
              </a:rPr>
              <a:t>INNOWACJA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99EFC93F-7E7F-7446-9379-9CF7608F7CF7}"/>
              </a:ext>
            </a:extLst>
          </p:cNvPr>
          <p:cNvSpPr txBox="1"/>
          <p:nvPr/>
        </p:nvSpPr>
        <p:spPr>
          <a:xfrm>
            <a:off x="7391400" y="8420100"/>
            <a:ext cx="1135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dirty="0"/>
              <a:t>Dziękuję za uwagę </a:t>
            </a:r>
            <a:r>
              <a:rPr lang="pl-PL" sz="9600" dirty="0">
                <a:sym typeface="Wingdings" panose="05000000000000000000" pitchFamily="2" charset="2"/>
              </a:rPr>
              <a:t></a:t>
            </a:r>
            <a:endParaRPr lang="pl-PL" sz="9600" dirty="0"/>
          </a:p>
        </p:txBody>
      </p:sp>
    </p:spTree>
  </p:cSld>
  <p:clrMapOvr>
    <a:masterClrMapping/>
  </p:clrMapOvr>
  <p:transition spd="slow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</a:blip>
            <a:stretch>
              <a:fillRect l="-4878" r="-4878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7248003" y="4386119"/>
            <a:ext cx="14861511" cy="12869399"/>
            <a:chOff x="0" y="0"/>
            <a:chExt cx="4282440" cy="3708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081D2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054476" y="-2019835"/>
            <a:ext cx="8771785" cy="7595970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F6871E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089471" y="-4836410"/>
            <a:ext cx="15996674" cy="13852399"/>
            <a:chOff x="0" y="0"/>
            <a:chExt cx="4282440" cy="3708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244B93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8220397" y="-574656"/>
            <a:ext cx="11457351" cy="9921550"/>
            <a:chOff x="0" y="0"/>
            <a:chExt cx="4282440" cy="3708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1560" r="-11560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1" name="Group 11"/>
          <p:cNvGrpSpPr/>
          <p:nvPr/>
        </p:nvGrpSpPr>
        <p:grpSpPr>
          <a:xfrm rot="-3547440">
            <a:off x="7352757" y="7608369"/>
            <a:ext cx="7645219" cy="2314575"/>
            <a:chOff x="0" y="0"/>
            <a:chExt cx="2013556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13556" cy="609600"/>
            </a:xfrm>
            <a:custGeom>
              <a:avLst/>
              <a:gdLst/>
              <a:ahLst/>
              <a:cxnLst/>
              <a:rect l="l" t="t" r="r" b="b"/>
              <a:pathLst>
                <a:path w="2013556" h="609600">
                  <a:moveTo>
                    <a:pt x="203200" y="0"/>
                  </a:moveTo>
                  <a:lnTo>
                    <a:pt x="2013556" y="0"/>
                  </a:lnTo>
                  <a:lnTo>
                    <a:pt x="1810356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44A9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3547440">
            <a:off x="11029239" y="8880422"/>
            <a:ext cx="4681028" cy="2314575"/>
            <a:chOff x="0" y="0"/>
            <a:chExt cx="1232863" cy="609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32863" cy="609600"/>
            </a:xfrm>
            <a:custGeom>
              <a:avLst/>
              <a:gdLst/>
              <a:ahLst/>
              <a:cxnLst/>
              <a:rect l="l" t="t" r="r" b="b"/>
              <a:pathLst>
                <a:path w="1232863" h="609600">
                  <a:moveTo>
                    <a:pt x="203200" y="0"/>
                  </a:moveTo>
                  <a:lnTo>
                    <a:pt x="1232863" y="0"/>
                  </a:lnTo>
                  <a:lnTo>
                    <a:pt x="1029663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6871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31841" y="434989"/>
            <a:ext cx="5501675" cy="1035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45"/>
              </a:lnSpc>
              <a:spcBef>
                <a:spcPct val="0"/>
              </a:spcBef>
            </a:pPr>
            <a:r>
              <a:rPr lang="en-US" sz="6104">
                <a:solidFill>
                  <a:srgbClr val="081D2F"/>
                </a:solidFill>
                <a:latin typeface="Muli Bold Bold Italics"/>
              </a:rPr>
              <a:t>POMYSŁ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80703" y="1285408"/>
            <a:ext cx="6478408" cy="1608764"/>
            <a:chOff x="0" y="0"/>
            <a:chExt cx="8637877" cy="214501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690859" cy="1474870"/>
            </a:xfrm>
            <a:custGeom>
              <a:avLst/>
              <a:gdLst/>
              <a:ahLst/>
              <a:cxnLst/>
              <a:rect l="l" t="t" r="r" b="b"/>
              <a:pathLst>
                <a:path w="4690859" h="1474870">
                  <a:moveTo>
                    <a:pt x="0" y="0"/>
                  </a:moveTo>
                  <a:lnTo>
                    <a:pt x="4690859" y="0"/>
                  </a:lnTo>
                  <a:lnTo>
                    <a:pt x="4690859" y="1474870"/>
                  </a:lnTo>
                  <a:lnTo>
                    <a:pt x="0" y="14748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4466" b="-96427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3771570" y="488681"/>
              <a:ext cx="4866306" cy="1656337"/>
            </a:xfrm>
            <a:custGeom>
              <a:avLst/>
              <a:gdLst/>
              <a:ahLst/>
              <a:cxnLst/>
              <a:rect l="l" t="t" r="r" b="b"/>
              <a:pathLst>
                <a:path w="4866306" h="1656337">
                  <a:moveTo>
                    <a:pt x="0" y="0"/>
                  </a:moveTo>
                  <a:lnTo>
                    <a:pt x="4866307" y="0"/>
                  </a:lnTo>
                  <a:lnTo>
                    <a:pt x="4866307" y="1656337"/>
                  </a:lnTo>
                  <a:lnTo>
                    <a:pt x="0" y="1656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8273" t="-96427" r="-811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31841" y="2803641"/>
            <a:ext cx="7719202" cy="2520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84"/>
              </a:lnSpc>
            </a:pPr>
            <a:r>
              <a:rPr lang="en-US" sz="2484" dirty="0" err="1">
                <a:solidFill>
                  <a:srgbClr val="000000"/>
                </a:solidFill>
                <a:latin typeface="Montserrat"/>
              </a:rPr>
              <a:t>Firma</a:t>
            </a:r>
            <a:r>
              <a:rPr lang="en-US" sz="248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84" dirty="0" err="1">
                <a:solidFill>
                  <a:srgbClr val="000000"/>
                </a:solidFill>
                <a:latin typeface="Montserrat"/>
              </a:rPr>
              <a:t>Break&amp;Wash</a:t>
            </a:r>
            <a:r>
              <a:rPr lang="en-US" sz="248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84" dirty="0" err="1">
                <a:solidFill>
                  <a:srgbClr val="000000"/>
                </a:solidFill>
                <a:latin typeface="Montserrat"/>
              </a:rPr>
              <a:t>była</a:t>
            </a:r>
            <a:r>
              <a:rPr lang="en-US" sz="248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84" dirty="0" err="1">
                <a:solidFill>
                  <a:srgbClr val="000000"/>
                </a:solidFill>
                <a:latin typeface="Montserrat"/>
              </a:rPr>
              <a:t>stworzona</a:t>
            </a:r>
            <a:r>
              <a:rPr lang="en-US" sz="2484" dirty="0">
                <a:solidFill>
                  <a:srgbClr val="000000"/>
                </a:solidFill>
                <a:latin typeface="Montserrat"/>
              </a:rPr>
              <a:t> z </a:t>
            </a:r>
            <a:r>
              <a:rPr lang="en-US" sz="2484" dirty="0" err="1">
                <a:solidFill>
                  <a:srgbClr val="000000"/>
                </a:solidFill>
                <a:latin typeface="Montserrat"/>
              </a:rPr>
              <a:t>myślą</a:t>
            </a:r>
            <a:r>
              <a:rPr lang="en-US" sz="2484" dirty="0">
                <a:solidFill>
                  <a:srgbClr val="000000"/>
                </a:solidFill>
                <a:latin typeface="Montserrat"/>
              </a:rPr>
              <a:t> o </a:t>
            </a:r>
            <a:r>
              <a:rPr lang="en-US" sz="2484" dirty="0" err="1">
                <a:solidFill>
                  <a:srgbClr val="000000"/>
                </a:solidFill>
                <a:latin typeface="Montserrat"/>
              </a:rPr>
              <a:t>kierowcach</a:t>
            </a:r>
            <a:r>
              <a:rPr lang="en-US" sz="248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84" dirty="0" err="1">
                <a:solidFill>
                  <a:srgbClr val="000000"/>
                </a:solidFill>
                <a:latin typeface="Montserrat"/>
              </a:rPr>
              <a:t>zawodowych</a:t>
            </a:r>
            <a:r>
              <a:rPr lang="en-US" sz="2484" dirty="0">
                <a:solidFill>
                  <a:srgbClr val="000000"/>
                </a:solidFill>
                <a:latin typeface="Montserrat"/>
              </a:rPr>
              <a:t>. Aby </a:t>
            </a:r>
            <a:r>
              <a:rPr lang="en-US" sz="2484" dirty="0" err="1">
                <a:solidFill>
                  <a:srgbClr val="000000"/>
                </a:solidFill>
                <a:latin typeface="Montserrat"/>
              </a:rPr>
              <a:t>polepszyć</a:t>
            </a:r>
            <a:r>
              <a:rPr lang="en-US" sz="2484" dirty="0">
                <a:solidFill>
                  <a:srgbClr val="000000"/>
                </a:solidFill>
                <a:latin typeface="Montserrat"/>
              </a:rPr>
              <a:t> ich </a:t>
            </a:r>
            <a:r>
              <a:rPr lang="en-US" sz="2484" dirty="0" err="1">
                <a:solidFill>
                  <a:srgbClr val="000000"/>
                </a:solidFill>
                <a:latin typeface="Montserrat"/>
              </a:rPr>
              <a:t>warunki</a:t>
            </a:r>
            <a:r>
              <a:rPr lang="en-US" sz="248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84" dirty="0" err="1">
                <a:solidFill>
                  <a:srgbClr val="000000"/>
                </a:solidFill>
                <a:latin typeface="Montserrat"/>
              </a:rPr>
              <a:t>pracy</a:t>
            </a:r>
            <a:r>
              <a:rPr lang="en-US" sz="248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84" dirty="0" err="1">
                <a:solidFill>
                  <a:srgbClr val="000000"/>
                </a:solidFill>
                <a:latin typeface="Montserrat"/>
              </a:rPr>
              <a:t>Break&amp;Wash</a:t>
            </a:r>
            <a:r>
              <a:rPr lang="en-US" sz="248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84" dirty="0" err="1">
                <a:solidFill>
                  <a:srgbClr val="000000"/>
                </a:solidFill>
                <a:latin typeface="Montserrat"/>
              </a:rPr>
              <a:t>instalował</a:t>
            </a:r>
            <a:r>
              <a:rPr lang="en-US" sz="248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84" dirty="0" err="1">
                <a:solidFill>
                  <a:srgbClr val="000000"/>
                </a:solidFill>
                <a:latin typeface="Montserrat"/>
              </a:rPr>
              <a:t>ponad</a:t>
            </a:r>
            <a:r>
              <a:rPr lang="en-US" sz="248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84" dirty="0" err="1">
                <a:solidFill>
                  <a:srgbClr val="000000"/>
                </a:solidFill>
                <a:latin typeface="Montserrat"/>
              </a:rPr>
              <a:t>sto</a:t>
            </a:r>
            <a:r>
              <a:rPr lang="en-US" sz="248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84" dirty="0" err="1">
                <a:solidFill>
                  <a:srgbClr val="000000"/>
                </a:solidFill>
                <a:latin typeface="Montserrat"/>
              </a:rPr>
              <a:t>Pralkomatów</a:t>
            </a:r>
            <a:r>
              <a:rPr lang="en-US" sz="2484" dirty="0">
                <a:solidFill>
                  <a:srgbClr val="000000"/>
                </a:solidFill>
                <a:latin typeface="Montserrat"/>
              </a:rPr>
              <a:t> w </a:t>
            </a:r>
            <a:r>
              <a:rPr lang="en-US" sz="2484" dirty="0" err="1">
                <a:solidFill>
                  <a:srgbClr val="000000"/>
                </a:solidFill>
                <a:latin typeface="Montserrat"/>
              </a:rPr>
              <a:t>całej</a:t>
            </a:r>
            <a:r>
              <a:rPr lang="en-US" sz="248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84" dirty="0" err="1">
                <a:solidFill>
                  <a:srgbClr val="000000"/>
                </a:solidFill>
                <a:latin typeface="Montserrat"/>
              </a:rPr>
              <a:t>Polsce</a:t>
            </a:r>
            <a:r>
              <a:rPr lang="en-US" sz="248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84" dirty="0" err="1">
                <a:solidFill>
                  <a:srgbClr val="000000"/>
                </a:solidFill>
                <a:latin typeface="Montserrat"/>
              </a:rPr>
              <a:t>na</a:t>
            </a:r>
            <a:r>
              <a:rPr lang="en-US" sz="248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84" dirty="0" err="1">
                <a:solidFill>
                  <a:srgbClr val="000000"/>
                </a:solidFill>
                <a:latin typeface="Montserrat"/>
              </a:rPr>
              <a:t>dużych</a:t>
            </a:r>
            <a:r>
              <a:rPr lang="en-US" sz="248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84" dirty="0" err="1">
                <a:solidFill>
                  <a:srgbClr val="000000"/>
                </a:solidFill>
                <a:latin typeface="Montserrat"/>
              </a:rPr>
              <a:t>stacjach</a:t>
            </a:r>
            <a:r>
              <a:rPr lang="en-US" sz="248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84" dirty="0" err="1">
                <a:solidFill>
                  <a:srgbClr val="000000"/>
                </a:solidFill>
                <a:latin typeface="Montserrat"/>
              </a:rPr>
              <a:t>paliwowych</a:t>
            </a:r>
            <a:r>
              <a:rPr lang="en-US" sz="2484" dirty="0">
                <a:solidFill>
                  <a:srgbClr val="000000"/>
                </a:solidFill>
                <a:latin typeface="Montserrat"/>
              </a:rPr>
              <a:t> z </a:t>
            </a:r>
            <a:r>
              <a:rPr lang="en-US" sz="2484" dirty="0" err="1">
                <a:solidFill>
                  <a:srgbClr val="000000"/>
                </a:solidFill>
                <a:latin typeface="Montserrat"/>
              </a:rPr>
              <a:t>parkingami</a:t>
            </a:r>
            <a:r>
              <a:rPr lang="en-US" sz="248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84" dirty="0" err="1">
                <a:solidFill>
                  <a:srgbClr val="000000"/>
                </a:solidFill>
                <a:latin typeface="Montserrat"/>
              </a:rPr>
              <a:t>przystosowanymi</a:t>
            </a:r>
            <a:r>
              <a:rPr lang="en-US" sz="2484" dirty="0">
                <a:solidFill>
                  <a:srgbClr val="000000"/>
                </a:solidFill>
                <a:latin typeface="Montserrat"/>
              </a:rPr>
              <a:t> do </a:t>
            </a:r>
            <a:r>
              <a:rPr lang="en-US" sz="2484" dirty="0" err="1">
                <a:solidFill>
                  <a:srgbClr val="000000"/>
                </a:solidFill>
                <a:latin typeface="Montserrat"/>
              </a:rPr>
              <a:t>postoju</a:t>
            </a:r>
            <a:r>
              <a:rPr lang="en-US" sz="248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84" dirty="0" err="1">
                <a:solidFill>
                  <a:srgbClr val="000000"/>
                </a:solidFill>
                <a:latin typeface="Montserrat"/>
              </a:rPr>
              <a:t>pojazdów</a:t>
            </a:r>
            <a:r>
              <a:rPr lang="en-US" sz="248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84" dirty="0" err="1">
                <a:solidFill>
                  <a:srgbClr val="000000"/>
                </a:solidFill>
                <a:latin typeface="Montserrat"/>
              </a:rPr>
              <a:t>ciężarowych</a:t>
            </a:r>
            <a:r>
              <a:rPr lang="en-US" sz="2484" dirty="0">
                <a:solidFill>
                  <a:srgbClr val="000000"/>
                </a:solidFill>
                <a:latin typeface="Montserrat"/>
              </a:rPr>
              <a:t>, MOP-ach </a:t>
            </a:r>
            <a:r>
              <a:rPr lang="en-US" sz="2484" dirty="0" err="1">
                <a:solidFill>
                  <a:srgbClr val="000000"/>
                </a:solidFill>
                <a:latin typeface="Montserrat"/>
              </a:rPr>
              <a:t>i</a:t>
            </a:r>
            <a:r>
              <a:rPr lang="en-US" sz="248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84" dirty="0" err="1">
                <a:solidFill>
                  <a:srgbClr val="000000"/>
                </a:solidFill>
                <a:latin typeface="Montserrat"/>
              </a:rPr>
              <a:t>parkingach</a:t>
            </a:r>
            <a:r>
              <a:rPr lang="en-US" sz="2484" dirty="0">
                <a:solidFill>
                  <a:srgbClr val="000000"/>
                </a:solidFill>
                <a:latin typeface="Montserrat"/>
              </a:rPr>
              <a:t> TIR.</a:t>
            </a:r>
          </a:p>
          <a:p>
            <a:pPr>
              <a:lnSpc>
                <a:spcPts val="2484"/>
              </a:lnSpc>
              <a:spcBef>
                <a:spcPct val="0"/>
              </a:spcBef>
            </a:pPr>
            <a:endParaRPr lang="en-US" sz="2484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331841" y="8397958"/>
            <a:ext cx="7719202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84"/>
              </a:lnSpc>
              <a:spcBef>
                <a:spcPct val="0"/>
              </a:spcBef>
            </a:pPr>
            <a:r>
              <a:rPr lang="en-US" sz="2484" dirty="0" err="1">
                <a:solidFill>
                  <a:srgbClr val="000000"/>
                </a:solidFill>
                <a:latin typeface="Montserrat"/>
              </a:rPr>
              <a:t>Misją</a:t>
            </a:r>
            <a:r>
              <a:rPr lang="en-US" sz="248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84" dirty="0" err="1">
                <a:solidFill>
                  <a:srgbClr val="000000"/>
                </a:solidFill>
                <a:latin typeface="Montserrat"/>
              </a:rPr>
              <a:t>spółki</a:t>
            </a:r>
            <a:r>
              <a:rPr lang="en-US" sz="2484" dirty="0">
                <a:solidFill>
                  <a:srgbClr val="000000"/>
                </a:solidFill>
                <a:latin typeface="Montserrat"/>
              </a:rPr>
              <a:t> jest </a:t>
            </a:r>
            <a:r>
              <a:rPr lang="en-US" sz="2484" dirty="0" err="1">
                <a:solidFill>
                  <a:srgbClr val="000000"/>
                </a:solidFill>
                <a:latin typeface="Montserrat"/>
              </a:rPr>
              <a:t>budowa</a:t>
            </a:r>
            <a:r>
              <a:rPr lang="en-US" sz="248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84" dirty="0" err="1">
                <a:solidFill>
                  <a:srgbClr val="000000"/>
                </a:solidFill>
                <a:latin typeface="Montserrat"/>
              </a:rPr>
              <a:t>największej</a:t>
            </a:r>
            <a:r>
              <a:rPr lang="en-US" sz="248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84" dirty="0" err="1">
                <a:solidFill>
                  <a:srgbClr val="000000"/>
                </a:solidFill>
                <a:latin typeface="Montserrat"/>
              </a:rPr>
              <a:t>sieci</a:t>
            </a:r>
            <a:r>
              <a:rPr lang="en-US" sz="248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pl-PL" sz="2484" dirty="0">
                <a:solidFill>
                  <a:srgbClr val="000000"/>
                </a:solidFill>
                <a:latin typeface="Montserrat"/>
              </a:rPr>
              <a:t>pralni samoobsługowych</a:t>
            </a:r>
            <a:r>
              <a:rPr lang="en-US" sz="2484" dirty="0">
                <a:solidFill>
                  <a:srgbClr val="000000"/>
                </a:solidFill>
                <a:latin typeface="Montserrat"/>
              </a:rPr>
              <a:t> w </a:t>
            </a:r>
            <a:r>
              <a:rPr lang="en-US" sz="2484" dirty="0" err="1">
                <a:solidFill>
                  <a:srgbClr val="000000"/>
                </a:solidFill>
                <a:latin typeface="Montserrat"/>
              </a:rPr>
              <a:t>Polsce</a:t>
            </a:r>
            <a:r>
              <a:rPr lang="pl-PL" sz="2484" dirty="0">
                <a:solidFill>
                  <a:srgbClr val="000000"/>
                </a:solidFill>
                <a:latin typeface="Montserrat"/>
              </a:rPr>
              <a:t> oraz Europie.</a:t>
            </a:r>
            <a:endParaRPr lang="en-US" sz="2484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23" name="AutoShape 23"/>
          <p:cNvSpPr/>
          <p:nvPr/>
        </p:nvSpPr>
        <p:spPr>
          <a:xfrm>
            <a:off x="755763" y="5557085"/>
            <a:ext cx="6492240" cy="0"/>
          </a:xfrm>
          <a:prstGeom prst="line">
            <a:avLst/>
          </a:prstGeom>
          <a:ln w="38100" cap="flat">
            <a:solidFill>
              <a:srgbClr val="F6871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24" name="TextBox 24"/>
          <p:cNvSpPr txBox="1"/>
          <p:nvPr/>
        </p:nvSpPr>
        <p:spPr>
          <a:xfrm>
            <a:off x="328408" y="5792740"/>
            <a:ext cx="5501675" cy="1035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45"/>
              </a:lnSpc>
              <a:spcBef>
                <a:spcPct val="0"/>
              </a:spcBef>
            </a:pPr>
            <a:r>
              <a:rPr lang="en-US" sz="6104">
                <a:solidFill>
                  <a:srgbClr val="081D2F"/>
                </a:solidFill>
                <a:latin typeface="Muli Bold Bold Italics"/>
              </a:rPr>
              <a:t>MISJA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77269" y="6666556"/>
            <a:ext cx="6478408" cy="1674252"/>
            <a:chOff x="0" y="0"/>
            <a:chExt cx="8637877" cy="223233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690859" cy="1474870"/>
            </a:xfrm>
            <a:custGeom>
              <a:avLst/>
              <a:gdLst/>
              <a:ahLst/>
              <a:cxnLst/>
              <a:rect l="l" t="t" r="r" b="b"/>
              <a:pathLst>
                <a:path w="4690859" h="1474870">
                  <a:moveTo>
                    <a:pt x="0" y="0"/>
                  </a:moveTo>
                  <a:lnTo>
                    <a:pt x="4690859" y="0"/>
                  </a:lnTo>
                  <a:lnTo>
                    <a:pt x="4690859" y="1474870"/>
                  </a:lnTo>
                  <a:lnTo>
                    <a:pt x="0" y="14748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4466" b="-96427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3771570" y="575999"/>
              <a:ext cx="4866306" cy="1656337"/>
            </a:xfrm>
            <a:custGeom>
              <a:avLst/>
              <a:gdLst/>
              <a:ahLst/>
              <a:cxnLst/>
              <a:rect l="l" t="t" r="r" b="b"/>
              <a:pathLst>
                <a:path w="4866306" h="1656337">
                  <a:moveTo>
                    <a:pt x="0" y="0"/>
                  </a:moveTo>
                  <a:lnTo>
                    <a:pt x="4866307" y="0"/>
                  </a:lnTo>
                  <a:lnTo>
                    <a:pt x="4866307" y="1656337"/>
                  </a:lnTo>
                  <a:lnTo>
                    <a:pt x="0" y="1656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8273" t="-96427" r="-811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</p:spTree>
  </p:cSld>
  <p:clrMapOvr>
    <a:masterClrMapping/>
  </p:clrMapOvr>
  <p:transition spd="slow"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</a:blip>
            <a:stretch>
              <a:fillRect l="-4878" r="-4878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 rot="3414592">
            <a:off x="291558" y="-6348617"/>
            <a:ext cx="5264999" cy="17669403"/>
            <a:chOff x="0" y="0"/>
            <a:chExt cx="1386666" cy="46536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86666" cy="4653670"/>
            </a:xfrm>
            <a:custGeom>
              <a:avLst/>
              <a:gdLst/>
              <a:ahLst/>
              <a:cxnLst/>
              <a:rect l="l" t="t" r="r" b="b"/>
              <a:pathLst>
                <a:path w="1386666" h="4653670">
                  <a:moveTo>
                    <a:pt x="0" y="0"/>
                  </a:moveTo>
                  <a:lnTo>
                    <a:pt x="1386666" y="0"/>
                  </a:lnTo>
                  <a:lnTo>
                    <a:pt x="1386666" y="4653670"/>
                  </a:lnTo>
                  <a:lnTo>
                    <a:pt x="0" y="4653670"/>
                  </a:lnTo>
                  <a:close/>
                </a:path>
              </a:pathLst>
            </a:custGeom>
            <a:solidFill>
              <a:srgbClr val="F6881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3421040">
            <a:off x="920436" y="-5634012"/>
            <a:ext cx="5143191" cy="13754048"/>
            <a:chOff x="0" y="0"/>
            <a:chExt cx="1354585" cy="362246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54585" cy="3622465"/>
            </a:xfrm>
            <a:custGeom>
              <a:avLst/>
              <a:gdLst/>
              <a:ahLst/>
              <a:cxnLst/>
              <a:rect l="l" t="t" r="r" b="b"/>
              <a:pathLst>
                <a:path w="1354585" h="3622465">
                  <a:moveTo>
                    <a:pt x="0" y="0"/>
                  </a:moveTo>
                  <a:lnTo>
                    <a:pt x="1354585" y="0"/>
                  </a:lnTo>
                  <a:lnTo>
                    <a:pt x="1354585" y="3622465"/>
                  </a:lnTo>
                  <a:lnTo>
                    <a:pt x="0" y="3622465"/>
                  </a:lnTo>
                  <a:close/>
                </a:path>
              </a:pathLst>
            </a:custGeom>
            <a:solidFill>
              <a:srgbClr val="244B93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1644930" y="285372"/>
            <a:ext cx="5501675" cy="1035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545"/>
              </a:lnSpc>
              <a:spcBef>
                <a:spcPct val="0"/>
              </a:spcBef>
            </a:pPr>
            <a:r>
              <a:rPr lang="en-US" sz="6104">
                <a:solidFill>
                  <a:srgbClr val="081D2F"/>
                </a:solidFill>
                <a:latin typeface="Muli Bold Bold Italics"/>
              </a:rPr>
              <a:t>POCZĄTKI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1034099" y="1147636"/>
            <a:ext cx="6478408" cy="1608764"/>
            <a:chOff x="0" y="0"/>
            <a:chExt cx="8637877" cy="214501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690859" cy="1474870"/>
            </a:xfrm>
            <a:custGeom>
              <a:avLst/>
              <a:gdLst/>
              <a:ahLst/>
              <a:cxnLst/>
              <a:rect l="l" t="t" r="r" b="b"/>
              <a:pathLst>
                <a:path w="4690859" h="1474870">
                  <a:moveTo>
                    <a:pt x="0" y="0"/>
                  </a:moveTo>
                  <a:lnTo>
                    <a:pt x="4690859" y="0"/>
                  </a:lnTo>
                  <a:lnTo>
                    <a:pt x="4690859" y="1474870"/>
                  </a:lnTo>
                  <a:lnTo>
                    <a:pt x="0" y="14748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4466" b="-96427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3771570" y="488681"/>
              <a:ext cx="4866306" cy="1656337"/>
            </a:xfrm>
            <a:custGeom>
              <a:avLst/>
              <a:gdLst/>
              <a:ahLst/>
              <a:cxnLst/>
              <a:rect l="l" t="t" r="r" b="b"/>
              <a:pathLst>
                <a:path w="4866306" h="1656337">
                  <a:moveTo>
                    <a:pt x="0" y="0"/>
                  </a:moveTo>
                  <a:lnTo>
                    <a:pt x="4866307" y="0"/>
                  </a:lnTo>
                  <a:lnTo>
                    <a:pt x="4866307" y="1656337"/>
                  </a:lnTo>
                  <a:lnTo>
                    <a:pt x="0" y="1656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8273" t="-96427" r="-811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3" name="Freeform 13"/>
          <p:cNvSpPr/>
          <p:nvPr/>
        </p:nvSpPr>
        <p:spPr>
          <a:xfrm>
            <a:off x="-183696" y="-780709"/>
            <a:ext cx="7822406" cy="5924209"/>
          </a:xfrm>
          <a:custGeom>
            <a:avLst/>
            <a:gdLst/>
            <a:ahLst/>
            <a:cxnLst/>
            <a:rect l="l" t="t" r="r" b="b"/>
            <a:pathLst>
              <a:path w="7822406" h="5924209">
                <a:moveTo>
                  <a:pt x="0" y="0"/>
                </a:moveTo>
                <a:lnTo>
                  <a:pt x="7822405" y="0"/>
                </a:lnTo>
                <a:lnTo>
                  <a:pt x="7822405" y="5924209"/>
                </a:lnTo>
                <a:lnTo>
                  <a:pt x="0" y="59242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8579" t="-27329" r="-11572" b="-1390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TextBox 14"/>
          <p:cNvSpPr txBox="1"/>
          <p:nvPr/>
        </p:nvSpPr>
        <p:spPr>
          <a:xfrm>
            <a:off x="8382000" y="3155466"/>
            <a:ext cx="8979240" cy="1690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6"/>
              </a:lnSpc>
              <a:spcBef>
                <a:spcPct val="0"/>
              </a:spcBef>
            </a:pPr>
            <a:r>
              <a:rPr lang="en-US" sz="3296" dirty="0" err="1">
                <a:solidFill>
                  <a:srgbClr val="000000"/>
                </a:solidFill>
                <a:latin typeface="Montserrat"/>
              </a:rPr>
              <a:t>Nasze</a:t>
            </a:r>
            <a:r>
              <a:rPr lang="en-US" sz="3296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296" dirty="0" err="1">
                <a:solidFill>
                  <a:srgbClr val="000000"/>
                </a:solidFill>
                <a:latin typeface="Montserrat"/>
              </a:rPr>
              <a:t>pierwsze</a:t>
            </a:r>
            <a:r>
              <a:rPr lang="en-US" sz="3296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296" dirty="0" err="1">
                <a:solidFill>
                  <a:srgbClr val="000000"/>
                </a:solidFill>
                <a:latin typeface="Montserrat"/>
              </a:rPr>
              <a:t>trzy</a:t>
            </a:r>
            <a:r>
              <a:rPr lang="en-US" sz="3296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296" dirty="0" err="1">
                <a:solidFill>
                  <a:srgbClr val="000000"/>
                </a:solidFill>
                <a:latin typeface="Montserrat"/>
              </a:rPr>
              <a:t>Pralkomaty</a:t>
            </a:r>
            <a:r>
              <a:rPr lang="en-US" sz="3296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296" dirty="0" err="1">
                <a:solidFill>
                  <a:srgbClr val="000000"/>
                </a:solidFill>
                <a:latin typeface="Montserrat"/>
              </a:rPr>
              <a:t>stanęły</a:t>
            </a:r>
            <a:r>
              <a:rPr lang="en-US" sz="3296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296" dirty="0" err="1">
                <a:solidFill>
                  <a:srgbClr val="000000"/>
                </a:solidFill>
                <a:latin typeface="Montserrat"/>
              </a:rPr>
              <a:t>na</a:t>
            </a:r>
            <a:r>
              <a:rPr lang="en-US" sz="3296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296" dirty="0" err="1">
                <a:solidFill>
                  <a:srgbClr val="000000"/>
                </a:solidFill>
                <a:latin typeface="Montserrat"/>
              </a:rPr>
              <a:t>stacjach</a:t>
            </a:r>
            <a:r>
              <a:rPr lang="en-US" sz="3296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296" dirty="0" err="1">
                <a:solidFill>
                  <a:srgbClr val="000000"/>
                </a:solidFill>
                <a:latin typeface="Montserrat"/>
              </a:rPr>
              <a:t>paliw</a:t>
            </a:r>
            <a:r>
              <a:rPr lang="en-US" sz="3296" dirty="0">
                <a:solidFill>
                  <a:srgbClr val="000000"/>
                </a:solidFill>
                <a:latin typeface="Montserrat"/>
              </a:rPr>
              <a:t>   </a:t>
            </a:r>
            <a:r>
              <a:rPr lang="pl-PL" sz="3296" dirty="0">
                <a:solidFill>
                  <a:srgbClr val="000000"/>
                </a:solidFill>
                <a:latin typeface="Montserrat"/>
              </a:rPr>
              <a:t>  </a:t>
            </a:r>
            <a:r>
              <a:rPr lang="en-US" sz="3296" dirty="0">
                <a:solidFill>
                  <a:srgbClr val="000000"/>
                </a:solidFill>
                <a:latin typeface="Montserrat"/>
              </a:rPr>
              <a:t>             w </a:t>
            </a:r>
            <a:r>
              <a:rPr lang="en-US" sz="3296" dirty="0" err="1">
                <a:solidFill>
                  <a:srgbClr val="000000"/>
                </a:solidFill>
                <a:latin typeface="Montserrat"/>
              </a:rPr>
              <a:t>Bielanach</a:t>
            </a:r>
            <a:r>
              <a:rPr lang="en-US" sz="3296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296" dirty="0" err="1">
                <a:solidFill>
                  <a:srgbClr val="000000"/>
                </a:solidFill>
                <a:latin typeface="Montserrat"/>
              </a:rPr>
              <a:t>Wrocławskich</a:t>
            </a:r>
            <a:r>
              <a:rPr lang="pl-PL" sz="3296" dirty="0">
                <a:solidFill>
                  <a:srgbClr val="000000"/>
                </a:solidFill>
                <a:latin typeface="Montserrat"/>
              </a:rPr>
              <a:t> i </a:t>
            </a:r>
            <a:r>
              <a:rPr lang="en-US" sz="3296" dirty="0" err="1">
                <a:solidFill>
                  <a:srgbClr val="000000"/>
                </a:solidFill>
                <a:latin typeface="Montserrat"/>
              </a:rPr>
              <a:t>Sosnowcu</a:t>
            </a:r>
            <a:r>
              <a:rPr lang="pl-PL" sz="3296" dirty="0">
                <a:solidFill>
                  <a:srgbClr val="000000"/>
                </a:solidFill>
                <a:latin typeface="Montserrat"/>
              </a:rPr>
              <a:t> oraz </a:t>
            </a:r>
          </a:p>
          <a:p>
            <a:pPr algn="ctr">
              <a:lnSpc>
                <a:spcPts val="3296"/>
              </a:lnSpc>
              <a:spcBef>
                <a:spcPct val="0"/>
              </a:spcBef>
            </a:pPr>
            <a:r>
              <a:rPr lang="pl-PL" sz="3296" b="1" dirty="0">
                <a:solidFill>
                  <a:srgbClr val="00B050"/>
                </a:solidFill>
                <a:latin typeface="Montserrat"/>
              </a:rPr>
              <a:t>BP </a:t>
            </a:r>
            <a:r>
              <a:rPr lang="pl-PL" sz="3296" dirty="0">
                <a:latin typeface="Montserrat"/>
              </a:rPr>
              <a:t>w </a:t>
            </a:r>
            <a:r>
              <a:rPr lang="en-US" sz="3296" dirty="0" err="1">
                <a:solidFill>
                  <a:srgbClr val="000000"/>
                </a:solidFill>
                <a:latin typeface="Montserrat"/>
              </a:rPr>
              <a:t>Kątach</a:t>
            </a:r>
            <a:r>
              <a:rPr lang="en-US" sz="3296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296" dirty="0" err="1">
                <a:solidFill>
                  <a:srgbClr val="000000"/>
                </a:solidFill>
                <a:latin typeface="Montserrat"/>
              </a:rPr>
              <a:t>Wrocławskich</a:t>
            </a:r>
            <a:r>
              <a:rPr lang="en-US" sz="3296" dirty="0">
                <a:solidFill>
                  <a:srgbClr val="000000"/>
                </a:solidFill>
                <a:latin typeface="Montserrat"/>
              </a:rPr>
              <a:t>.</a:t>
            </a:r>
          </a:p>
        </p:txBody>
      </p:sp>
      <p:grpSp>
        <p:nvGrpSpPr>
          <p:cNvPr id="15" name="Group 15"/>
          <p:cNvGrpSpPr/>
          <p:nvPr/>
        </p:nvGrpSpPr>
        <p:grpSpPr>
          <a:xfrm rot="4605002">
            <a:off x="6809112" y="-2337377"/>
            <a:ext cx="5032737" cy="26029956"/>
            <a:chOff x="0" y="0"/>
            <a:chExt cx="1325494" cy="68556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25494" cy="6855627"/>
            </a:xfrm>
            <a:custGeom>
              <a:avLst/>
              <a:gdLst/>
              <a:ahLst/>
              <a:cxnLst/>
              <a:rect l="l" t="t" r="r" b="b"/>
              <a:pathLst>
                <a:path w="1325494" h="6855627">
                  <a:moveTo>
                    <a:pt x="0" y="0"/>
                  </a:moveTo>
                  <a:lnTo>
                    <a:pt x="1325494" y="0"/>
                  </a:lnTo>
                  <a:lnTo>
                    <a:pt x="1325494" y="6855627"/>
                  </a:lnTo>
                  <a:lnTo>
                    <a:pt x="0" y="6855627"/>
                  </a:lnTo>
                  <a:close/>
                </a:path>
              </a:pathLst>
            </a:custGeom>
            <a:solidFill>
              <a:srgbClr val="244B93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4608922">
            <a:off x="3777720" y="-3955998"/>
            <a:ext cx="4733562" cy="31803548"/>
            <a:chOff x="0" y="0"/>
            <a:chExt cx="1246699" cy="837624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46699" cy="8376243"/>
            </a:xfrm>
            <a:custGeom>
              <a:avLst/>
              <a:gdLst/>
              <a:ahLst/>
              <a:cxnLst/>
              <a:rect l="l" t="t" r="r" b="b"/>
              <a:pathLst>
                <a:path w="1246699" h="8376243">
                  <a:moveTo>
                    <a:pt x="0" y="0"/>
                  </a:moveTo>
                  <a:lnTo>
                    <a:pt x="1246699" y="0"/>
                  </a:lnTo>
                  <a:lnTo>
                    <a:pt x="1246699" y="8376243"/>
                  </a:lnTo>
                  <a:lnTo>
                    <a:pt x="0" y="8376243"/>
                  </a:lnTo>
                  <a:close/>
                </a:path>
              </a:pathLst>
            </a:custGeom>
            <a:solidFill>
              <a:srgbClr val="F6881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7473733" y="6536532"/>
            <a:ext cx="2770754" cy="3750468"/>
          </a:xfrm>
          <a:custGeom>
            <a:avLst/>
            <a:gdLst/>
            <a:ahLst/>
            <a:cxnLst/>
            <a:rect l="l" t="t" r="r" b="b"/>
            <a:pathLst>
              <a:path w="2770754" h="3750468">
                <a:moveTo>
                  <a:pt x="0" y="0"/>
                </a:moveTo>
                <a:lnTo>
                  <a:pt x="2770755" y="0"/>
                </a:lnTo>
                <a:lnTo>
                  <a:pt x="2770755" y="3750468"/>
                </a:lnTo>
                <a:lnTo>
                  <a:pt x="0" y="3750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8871" t="-30913" r="-336816" b="-7091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2" name="Freeform 22"/>
          <p:cNvSpPr/>
          <p:nvPr/>
        </p:nvSpPr>
        <p:spPr>
          <a:xfrm>
            <a:off x="11467656" y="6567148"/>
            <a:ext cx="2824332" cy="3719852"/>
          </a:xfrm>
          <a:custGeom>
            <a:avLst/>
            <a:gdLst/>
            <a:ahLst/>
            <a:cxnLst/>
            <a:rect l="l" t="t" r="r" b="b"/>
            <a:pathLst>
              <a:path w="2824332" h="3719852">
                <a:moveTo>
                  <a:pt x="0" y="0"/>
                </a:moveTo>
                <a:lnTo>
                  <a:pt x="2824333" y="0"/>
                </a:lnTo>
                <a:lnTo>
                  <a:pt x="2824333" y="3719852"/>
                </a:lnTo>
                <a:lnTo>
                  <a:pt x="0" y="37198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92118" t="-31991" r="-184356" b="-7150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3" name="Freeform 23"/>
          <p:cNvSpPr/>
          <p:nvPr/>
        </p:nvSpPr>
        <p:spPr>
          <a:xfrm>
            <a:off x="15515158" y="6536532"/>
            <a:ext cx="2772842" cy="3719852"/>
          </a:xfrm>
          <a:custGeom>
            <a:avLst/>
            <a:gdLst/>
            <a:ahLst/>
            <a:cxnLst/>
            <a:rect l="l" t="t" r="r" b="b"/>
            <a:pathLst>
              <a:path w="2772842" h="3719852">
                <a:moveTo>
                  <a:pt x="0" y="0"/>
                </a:moveTo>
                <a:lnTo>
                  <a:pt x="2772842" y="0"/>
                </a:lnTo>
                <a:lnTo>
                  <a:pt x="2772842" y="3719852"/>
                </a:lnTo>
                <a:lnTo>
                  <a:pt x="0" y="37198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44705" t="-31991" r="-40616" b="-7150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4" name="Freeform 24"/>
          <p:cNvSpPr/>
          <p:nvPr/>
        </p:nvSpPr>
        <p:spPr>
          <a:xfrm>
            <a:off x="2654627" y="5875249"/>
            <a:ext cx="3489874" cy="2753808"/>
          </a:xfrm>
          <a:custGeom>
            <a:avLst/>
            <a:gdLst/>
            <a:ahLst/>
            <a:cxnLst/>
            <a:rect l="l" t="t" r="r" b="b"/>
            <a:pathLst>
              <a:path w="3489874" h="2753808">
                <a:moveTo>
                  <a:pt x="0" y="0"/>
                </a:moveTo>
                <a:lnTo>
                  <a:pt x="3489874" y="0"/>
                </a:lnTo>
                <a:lnTo>
                  <a:pt x="3489874" y="2753808"/>
                </a:lnTo>
                <a:lnTo>
                  <a:pt x="0" y="27538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4000"/>
            </a:blip>
            <a:stretch>
              <a:fillRect b="-2672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5" name="Freeform 25"/>
          <p:cNvSpPr/>
          <p:nvPr/>
        </p:nvSpPr>
        <p:spPr>
          <a:xfrm>
            <a:off x="12028660" y="3490495"/>
            <a:ext cx="2055029" cy="510299"/>
          </a:xfrm>
          <a:custGeom>
            <a:avLst/>
            <a:gdLst/>
            <a:ahLst/>
            <a:cxnLst/>
            <a:rect l="l" t="t" r="r" b="b"/>
            <a:pathLst>
              <a:path w="2055029" h="510299">
                <a:moveTo>
                  <a:pt x="0" y="0"/>
                </a:moveTo>
                <a:lnTo>
                  <a:pt x="2055029" y="0"/>
                </a:lnTo>
                <a:lnTo>
                  <a:pt x="2055029" y="510299"/>
                </a:lnTo>
                <a:lnTo>
                  <a:pt x="0" y="5102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02710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41865" y="-216339"/>
            <a:ext cx="11604910" cy="5826384"/>
            <a:chOff x="0" y="0"/>
            <a:chExt cx="15473213" cy="7768512"/>
          </a:xfrm>
        </p:grpSpPr>
        <p:grpSp>
          <p:nvGrpSpPr>
            <p:cNvPr id="3" name="Group 3"/>
            <p:cNvGrpSpPr/>
            <p:nvPr/>
          </p:nvGrpSpPr>
          <p:grpSpPr>
            <a:xfrm rot="-10800000">
              <a:off x="0" y="607970"/>
              <a:ext cx="14171352" cy="7160542"/>
              <a:chOff x="0" y="0"/>
              <a:chExt cx="406400" cy="20534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06400" cy="205347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205347">
                    <a:moveTo>
                      <a:pt x="203200" y="0"/>
                    </a:moveTo>
                    <a:lnTo>
                      <a:pt x="203200" y="0"/>
                    </a:lnTo>
                    <a:lnTo>
                      <a:pt x="406400" y="205347"/>
                    </a:lnTo>
                    <a:lnTo>
                      <a:pt x="0" y="205347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6871E"/>
              </a:solidFill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127000" y="-38100"/>
                <a:ext cx="558800" cy="647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-10800000">
              <a:off x="0" y="0"/>
              <a:ext cx="15473213" cy="7768512"/>
              <a:chOff x="0" y="0"/>
              <a:chExt cx="406400" cy="20403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06400" cy="204038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204038">
                    <a:moveTo>
                      <a:pt x="203200" y="0"/>
                    </a:moveTo>
                    <a:lnTo>
                      <a:pt x="203200" y="0"/>
                    </a:lnTo>
                    <a:lnTo>
                      <a:pt x="406400" y="204038"/>
                    </a:lnTo>
                    <a:lnTo>
                      <a:pt x="0" y="204038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144A99"/>
              </a:solidFill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127000" y="-38100"/>
                <a:ext cx="558800" cy="647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 rot="10736293">
            <a:off x="-7024770" y="5275743"/>
            <a:ext cx="14339858" cy="7199497"/>
            <a:chOff x="0" y="0"/>
            <a:chExt cx="19119811" cy="9599330"/>
          </a:xfrm>
        </p:grpSpPr>
        <p:grpSp>
          <p:nvGrpSpPr>
            <p:cNvPr id="10" name="Group 10"/>
            <p:cNvGrpSpPr/>
            <p:nvPr/>
          </p:nvGrpSpPr>
          <p:grpSpPr>
            <a:xfrm rot="-10800000">
              <a:off x="0" y="751252"/>
              <a:ext cx="17511138" cy="8848078"/>
              <a:chOff x="0" y="0"/>
              <a:chExt cx="406400" cy="20534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06400" cy="205347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205347">
                    <a:moveTo>
                      <a:pt x="203200" y="0"/>
                    </a:moveTo>
                    <a:lnTo>
                      <a:pt x="203200" y="0"/>
                    </a:lnTo>
                    <a:lnTo>
                      <a:pt x="406400" y="205347"/>
                    </a:lnTo>
                    <a:lnTo>
                      <a:pt x="0" y="205347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F6871E"/>
              </a:solidFill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127000" y="-38100"/>
                <a:ext cx="558800" cy="647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-10800000">
              <a:off x="0" y="0"/>
              <a:ext cx="19119811" cy="9599330"/>
              <a:chOff x="0" y="0"/>
              <a:chExt cx="406400" cy="204038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06400" cy="204038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204038">
                    <a:moveTo>
                      <a:pt x="203200" y="0"/>
                    </a:moveTo>
                    <a:lnTo>
                      <a:pt x="203200" y="0"/>
                    </a:lnTo>
                    <a:lnTo>
                      <a:pt x="406400" y="204038"/>
                    </a:lnTo>
                    <a:lnTo>
                      <a:pt x="0" y="204038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144A99"/>
              </a:solidFill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127000" y="-38100"/>
                <a:ext cx="558800" cy="6477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00"/>
                  </a:lnSpc>
                </a:pPr>
                <a:endParaRPr/>
              </a:p>
            </p:txBody>
          </p:sp>
        </p:grpSp>
      </p:grpSp>
      <p:sp>
        <p:nvSpPr>
          <p:cNvPr id="16" name="Freeform 16"/>
          <p:cNvSpPr/>
          <p:nvPr/>
        </p:nvSpPr>
        <p:spPr>
          <a:xfrm>
            <a:off x="6295023" y="2793427"/>
            <a:ext cx="4700146" cy="4700146"/>
          </a:xfrm>
          <a:custGeom>
            <a:avLst/>
            <a:gdLst/>
            <a:ahLst/>
            <a:cxnLst/>
            <a:rect l="l" t="t" r="r" b="b"/>
            <a:pathLst>
              <a:path w="4700146" h="4700146">
                <a:moveTo>
                  <a:pt x="0" y="0"/>
                </a:moveTo>
                <a:lnTo>
                  <a:pt x="4700146" y="0"/>
                </a:lnTo>
                <a:lnTo>
                  <a:pt x="4700146" y="4700146"/>
                </a:lnTo>
                <a:lnTo>
                  <a:pt x="0" y="47001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>
            <a:off x="6400896" y="3020032"/>
            <a:ext cx="4313699" cy="4381528"/>
          </a:xfrm>
          <a:custGeom>
            <a:avLst/>
            <a:gdLst/>
            <a:ahLst/>
            <a:cxnLst/>
            <a:rect l="l" t="t" r="r" b="b"/>
            <a:pathLst>
              <a:path w="4313699" h="4381528">
                <a:moveTo>
                  <a:pt x="0" y="0"/>
                </a:moveTo>
                <a:lnTo>
                  <a:pt x="4313699" y="0"/>
                </a:lnTo>
                <a:lnTo>
                  <a:pt x="4313699" y="4381528"/>
                </a:lnTo>
                <a:lnTo>
                  <a:pt x="0" y="43815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3342" t="-10776" b="-5003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Freeform 18"/>
          <p:cNvSpPr/>
          <p:nvPr/>
        </p:nvSpPr>
        <p:spPr>
          <a:xfrm>
            <a:off x="403902" y="0"/>
            <a:ext cx="4700146" cy="4700146"/>
          </a:xfrm>
          <a:custGeom>
            <a:avLst/>
            <a:gdLst/>
            <a:ahLst/>
            <a:cxnLst/>
            <a:rect l="l" t="t" r="r" b="b"/>
            <a:pathLst>
              <a:path w="4700146" h="4700146">
                <a:moveTo>
                  <a:pt x="0" y="0"/>
                </a:moveTo>
                <a:lnTo>
                  <a:pt x="4700146" y="0"/>
                </a:lnTo>
                <a:lnTo>
                  <a:pt x="4700146" y="4700146"/>
                </a:lnTo>
                <a:lnTo>
                  <a:pt x="0" y="47001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9" name="Freeform 19"/>
          <p:cNvSpPr/>
          <p:nvPr/>
        </p:nvSpPr>
        <p:spPr>
          <a:xfrm>
            <a:off x="503451" y="239222"/>
            <a:ext cx="4330286" cy="4367499"/>
          </a:xfrm>
          <a:custGeom>
            <a:avLst/>
            <a:gdLst/>
            <a:ahLst/>
            <a:cxnLst/>
            <a:rect l="l" t="t" r="r" b="b"/>
            <a:pathLst>
              <a:path w="4330286" h="4367499">
                <a:moveTo>
                  <a:pt x="0" y="0"/>
                </a:moveTo>
                <a:lnTo>
                  <a:pt x="4330286" y="0"/>
                </a:lnTo>
                <a:lnTo>
                  <a:pt x="4330286" y="4367499"/>
                </a:lnTo>
                <a:lnTo>
                  <a:pt x="0" y="43674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719" r="-4228" b="-4329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>
            <a:off x="11984788" y="4974084"/>
            <a:ext cx="4700146" cy="4700146"/>
          </a:xfrm>
          <a:custGeom>
            <a:avLst/>
            <a:gdLst/>
            <a:ahLst/>
            <a:cxnLst/>
            <a:rect l="l" t="t" r="r" b="b"/>
            <a:pathLst>
              <a:path w="4700146" h="4700146">
                <a:moveTo>
                  <a:pt x="0" y="0"/>
                </a:moveTo>
                <a:lnTo>
                  <a:pt x="4700145" y="0"/>
                </a:lnTo>
                <a:lnTo>
                  <a:pt x="4700145" y="4700145"/>
                </a:lnTo>
                <a:lnTo>
                  <a:pt x="0" y="47001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12090525" y="5209612"/>
            <a:ext cx="4325259" cy="4383897"/>
          </a:xfrm>
          <a:custGeom>
            <a:avLst/>
            <a:gdLst/>
            <a:ahLst/>
            <a:cxnLst/>
            <a:rect l="l" t="t" r="r" b="b"/>
            <a:pathLst>
              <a:path w="4325259" h="4383897">
                <a:moveTo>
                  <a:pt x="0" y="0"/>
                </a:moveTo>
                <a:lnTo>
                  <a:pt x="4325259" y="0"/>
                </a:lnTo>
                <a:lnTo>
                  <a:pt x="4325259" y="4383897"/>
                </a:lnTo>
                <a:lnTo>
                  <a:pt x="0" y="43838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94" t="-686" r="-5168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2" name="Freeform 22"/>
          <p:cNvSpPr/>
          <p:nvPr/>
        </p:nvSpPr>
        <p:spPr>
          <a:xfrm>
            <a:off x="6832578" y="8382071"/>
            <a:ext cx="3962116" cy="1162677"/>
          </a:xfrm>
          <a:custGeom>
            <a:avLst/>
            <a:gdLst/>
            <a:ahLst/>
            <a:cxnLst/>
            <a:rect l="l" t="t" r="r" b="b"/>
            <a:pathLst>
              <a:path w="3962116" h="1162677">
                <a:moveTo>
                  <a:pt x="0" y="0"/>
                </a:moveTo>
                <a:lnTo>
                  <a:pt x="3962116" y="0"/>
                </a:lnTo>
                <a:lnTo>
                  <a:pt x="3962116" y="1162677"/>
                </a:lnTo>
                <a:lnTo>
                  <a:pt x="0" y="11626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4999"/>
            </a:blip>
            <a:stretch>
              <a:fillRect l="-22144" t="-103865" r="-20612" b="-11224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3" name="TextBox 23"/>
          <p:cNvSpPr txBox="1"/>
          <p:nvPr/>
        </p:nvSpPr>
        <p:spPr>
          <a:xfrm>
            <a:off x="5446948" y="559070"/>
            <a:ext cx="7394104" cy="2064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6"/>
              </a:lnSpc>
              <a:spcBef>
                <a:spcPct val="0"/>
              </a:spcBef>
            </a:pPr>
            <a:r>
              <a:rPr lang="en-US" sz="3296">
                <a:solidFill>
                  <a:srgbClr val="000000"/>
                </a:solidFill>
                <a:latin typeface="Montserrat"/>
              </a:rPr>
              <a:t>Kolejne Pralkomaty stanęły przy stacjach paliw bp, CircleK, Citronex na większych miejscach postojowych dla TIR oraz z miejscach postojowych MOP</a:t>
            </a:r>
          </a:p>
        </p:txBody>
      </p:sp>
      <p:sp>
        <p:nvSpPr>
          <p:cNvPr id="24" name="Freeform 24"/>
          <p:cNvSpPr/>
          <p:nvPr/>
        </p:nvSpPr>
        <p:spPr>
          <a:xfrm>
            <a:off x="2375283" y="4462331"/>
            <a:ext cx="3919740" cy="3919740"/>
          </a:xfrm>
          <a:custGeom>
            <a:avLst/>
            <a:gdLst/>
            <a:ahLst/>
            <a:cxnLst/>
            <a:rect l="l" t="t" r="r" b="b"/>
            <a:pathLst>
              <a:path w="3919740" h="3919740">
                <a:moveTo>
                  <a:pt x="0" y="0"/>
                </a:moveTo>
                <a:lnTo>
                  <a:pt x="3919740" y="0"/>
                </a:lnTo>
                <a:lnTo>
                  <a:pt x="3919740" y="3919740"/>
                </a:lnTo>
                <a:lnTo>
                  <a:pt x="0" y="39197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5" name="Freeform 25"/>
          <p:cNvSpPr/>
          <p:nvPr/>
        </p:nvSpPr>
        <p:spPr>
          <a:xfrm>
            <a:off x="11342677" y="3658109"/>
            <a:ext cx="4951250" cy="885006"/>
          </a:xfrm>
          <a:custGeom>
            <a:avLst/>
            <a:gdLst/>
            <a:ahLst/>
            <a:cxnLst/>
            <a:rect l="l" t="t" r="r" b="b"/>
            <a:pathLst>
              <a:path w="4951250" h="885006">
                <a:moveTo>
                  <a:pt x="0" y="0"/>
                </a:moveTo>
                <a:lnTo>
                  <a:pt x="4951250" y="0"/>
                </a:lnTo>
                <a:lnTo>
                  <a:pt x="4951250" y="885006"/>
                </a:lnTo>
                <a:lnTo>
                  <a:pt x="0" y="8850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</a:blip>
            <a:stretch>
              <a:fillRect l="-4878" r="-4878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8732102" y="5321821"/>
            <a:ext cx="11565673" cy="5905059"/>
            <a:chOff x="0" y="0"/>
            <a:chExt cx="3046103" cy="15552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46103" cy="1555242"/>
            </a:xfrm>
            <a:custGeom>
              <a:avLst/>
              <a:gdLst/>
              <a:ahLst/>
              <a:cxnLst/>
              <a:rect l="l" t="t" r="r" b="b"/>
              <a:pathLst>
                <a:path w="3046103" h="1555242">
                  <a:moveTo>
                    <a:pt x="0" y="0"/>
                  </a:moveTo>
                  <a:lnTo>
                    <a:pt x="3046103" y="0"/>
                  </a:lnTo>
                  <a:lnTo>
                    <a:pt x="3046103" y="1555242"/>
                  </a:lnTo>
                  <a:lnTo>
                    <a:pt x="0" y="15552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385958" y="2736153"/>
            <a:ext cx="4338250" cy="7006220"/>
            <a:chOff x="0" y="0"/>
            <a:chExt cx="1142584" cy="18452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42584" cy="1845259"/>
            </a:xfrm>
            <a:custGeom>
              <a:avLst/>
              <a:gdLst/>
              <a:ahLst/>
              <a:cxnLst/>
              <a:rect l="l" t="t" r="r" b="b"/>
              <a:pathLst>
                <a:path w="1142584" h="1845259">
                  <a:moveTo>
                    <a:pt x="0" y="0"/>
                  </a:moveTo>
                  <a:lnTo>
                    <a:pt x="1142584" y="0"/>
                  </a:lnTo>
                  <a:lnTo>
                    <a:pt x="1142584" y="1845259"/>
                  </a:lnTo>
                  <a:lnTo>
                    <a:pt x="0" y="1845259"/>
                  </a:lnTo>
                  <a:close/>
                </a:path>
              </a:pathLst>
            </a:custGeom>
            <a:solidFill>
              <a:srgbClr val="F6871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5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3752816" y="3082537"/>
            <a:ext cx="4535184" cy="7204463"/>
          </a:xfrm>
          <a:custGeom>
            <a:avLst/>
            <a:gdLst/>
            <a:ahLst/>
            <a:cxnLst/>
            <a:rect l="l" t="t" r="r" b="b"/>
            <a:pathLst>
              <a:path w="4535184" h="7204463">
                <a:moveTo>
                  <a:pt x="0" y="0"/>
                </a:moveTo>
                <a:lnTo>
                  <a:pt x="4535184" y="0"/>
                </a:lnTo>
                <a:lnTo>
                  <a:pt x="4535184" y="7204463"/>
                </a:lnTo>
                <a:lnTo>
                  <a:pt x="0" y="72044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8484211" y="911083"/>
            <a:ext cx="5711033" cy="1258807"/>
          </a:xfrm>
          <a:custGeom>
            <a:avLst/>
            <a:gdLst/>
            <a:ahLst/>
            <a:cxnLst/>
            <a:rect l="l" t="t" r="r" b="b"/>
            <a:pathLst>
              <a:path w="5711033" h="1258807">
                <a:moveTo>
                  <a:pt x="0" y="0"/>
                </a:moveTo>
                <a:lnTo>
                  <a:pt x="5711033" y="0"/>
                </a:lnTo>
                <a:lnTo>
                  <a:pt x="5711033" y="1258807"/>
                </a:lnTo>
                <a:lnTo>
                  <a:pt x="0" y="12588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1486463" y="6915992"/>
            <a:ext cx="7859552" cy="3160195"/>
          </a:xfrm>
          <a:custGeom>
            <a:avLst/>
            <a:gdLst/>
            <a:ahLst/>
            <a:cxnLst/>
            <a:rect l="l" t="t" r="r" b="b"/>
            <a:pathLst>
              <a:path w="7859552" h="3160195">
                <a:moveTo>
                  <a:pt x="0" y="0"/>
                </a:moveTo>
                <a:lnTo>
                  <a:pt x="7859552" y="0"/>
                </a:lnTo>
                <a:lnTo>
                  <a:pt x="7859552" y="3160195"/>
                </a:lnTo>
                <a:lnTo>
                  <a:pt x="0" y="31601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2" name="Group 12"/>
          <p:cNvGrpSpPr/>
          <p:nvPr/>
        </p:nvGrpSpPr>
        <p:grpSpPr>
          <a:xfrm>
            <a:off x="639636" y="0"/>
            <a:ext cx="4294952" cy="7423064"/>
            <a:chOff x="0" y="0"/>
            <a:chExt cx="1131181" cy="195504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31181" cy="1955046"/>
            </a:xfrm>
            <a:custGeom>
              <a:avLst/>
              <a:gdLst/>
              <a:ahLst/>
              <a:cxnLst/>
              <a:rect l="l" t="t" r="r" b="b"/>
              <a:pathLst>
                <a:path w="1131181" h="1955046">
                  <a:moveTo>
                    <a:pt x="0" y="0"/>
                  </a:moveTo>
                  <a:lnTo>
                    <a:pt x="1131181" y="0"/>
                  </a:lnTo>
                  <a:lnTo>
                    <a:pt x="1131181" y="1955046"/>
                  </a:lnTo>
                  <a:lnTo>
                    <a:pt x="0" y="1955046"/>
                  </a:lnTo>
                  <a:close/>
                </a:path>
              </a:pathLst>
            </a:custGeom>
            <a:solidFill>
              <a:srgbClr val="144A9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5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0" y="0"/>
            <a:ext cx="4514525" cy="7171646"/>
          </a:xfrm>
          <a:custGeom>
            <a:avLst/>
            <a:gdLst/>
            <a:ahLst/>
            <a:cxnLst/>
            <a:rect l="l" t="t" r="r" b="b"/>
            <a:pathLst>
              <a:path w="4514525" h="7171646">
                <a:moveTo>
                  <a:pt x="0" y="0"/>
                </a:moveTo>
                <a:lnTo>
                  <a:pt x="4514525" y="0"/>
                </a:lnTo>
                <a:lnTo>
                  <a:pt x="4514525" y="7171646"/>
                </a:lnTo>
                <a:lnTo>
                  <a:pt x="0" y="71716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694" b="-209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TextBox 16"/>
          <p:cNvSpPr txBox="1"/>
          <p:nvPr/>
        </p:nvSpPr>
        <p:spPr>
          <a:xfrm>
            <a:off x="5446948" y="3884495"/>
            <a:ext cx="7394104" cy="4655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6"/>
              </a:lnSpc>
              <a:spcBef>
                <a:spcPct val="0"/>
              </a:spcBef>
            </a:pPr>
            <a:r>
              <a:rPr lang="en-US" sz="3296" dirty="0" err="1">
                <a:solidFill>
                  <a:srgbClr val="000000"/>
                </a:solidFill>
                <a:latin typeface="Montserrat"/>
              </a:rPr>
              <a:t>Sukcesem</a:t>
            </a:r>
            <a:r>
              <a:rPr lang="en-US" sz="3296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296" dirty="0" err="1">
                <a:solidFill>
                  <a:srgbClr val="000000"/>
                </a:solidFill>
                <a:latin typeface="Montserrat"/>
              </a:rPr>
              <a:t>na</a:t>
            </a:r>
            <a:r>
              <a:rPr lang="en-US" sz="3296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296" dirty="0" err="1">
                <a:solidFill>
                  <a:srgbClr val="000000"/>
                </a:solidFill>
                <a:latin typeface="Montserrat"/>
              </a:rPr>
              <a:t>naszej</a:t>
            </a:r>
            <a:r>
              <a:rPr lang="en-US" sz="3296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296" dirty="0" err="1">
                <a:solidFill>
                  <a:srgbClr val="000000"/>
                </a:solidFill>
                <a:latin typeface="Montserrat"/>
              </a:rPr>
              <a:t>liście</a:t>
            </a:r>
            <a:r>
              <a:rPr lang="en-US" sz="3296" dirty="0">
                <a:solidFill>
                  <a:srgbClr val="000000"/>
                </a:solidFill>
                <a:latin typeface="Montserrat"/>
              </a:rPr>
              <a:t> jest </a:t>
            </a:r>
            <a:r>
              <a:rPr lang="en-US" sz="3296" dirty="0" err="1">
                <a:solidFill>
                  <a:srgbClr val="000000"/>
                </a:solidFill>
                <a:latin typeface="Montserrat"/>
              </a:rPr>
              <a:t>również</a:t>
            </a:r>
            <a:r>
              <a:rPr lang="en-US" sz="3296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296" dirty="0" err="1">
                <a:solidFill>
                  <a:srgbClr val="000000"/>
                </a:solidFill>
                <a:latin typeface="Montserrat"/>
              </a:rPr>
              <a:t>zawarcie</a:t>
            </a:r>
            <a:r>
              <a:rPr lang="en-US" sz="3296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296" dirty="0" err="1">
                <a:solidFill>
                  <a:srgbClr val="000000"/>
                </a:solidFill>
                <a:latin typeface="Montserrat"/>
              </a:rPr>
              <a:t>współpracy</a:t>
            </a:r>
            <a:r>
              <a:rPr lang="en-US" sz="3296" dirty="0">
                <a:solidFill>
                  <a:srgbClr val="000000"/>
                </a:solidFill>
                <a:latin typeface="Montserrat"/>
              </a:rPr>
              <a:t> z </a:t>
            </a:r>
            <a:r>
              <a:rPr lang="en-US" sz="3296" dirty="0" err="1">
                <a:solidFill>
                  <a:srgbClr val="000000"/>
                </a:solidFill>
                <a:latin typeface="Montserrat"/>
              </a:rPr>
              <a:t>dwiema</a:t>
            </a:r>
            <a:r>
              <a:rPr lang="en-US" sz="3296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296" dirty="0" err="1">
                <a:solidFill>
                  <a:srgbClr val="000000"/>
                </a:solidFill>
                <a:latin typeface="Montserrat"/>
              </a:rPr>
              <a:t>firmami</a:t>
            </a:r>
            <a:r>
              <a:rPr lang="en-US" sz="3296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296" dirty="0" err="1">
                <a:solidFill>
                  <a:srgbClr val="000000"/>
                </a:solidFill>
                <a:latin typeface="Montserrat"/>
              </a:rPr>
              <a:t>logistycznymi</a:t>
            </a:r>
            <a:r>
              <a:rPr lang="en-US" sz="3296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296" dirty="0" err="1">
                <a:solidFill>
                  <a:srgbClr val="000000"/>
                </a:solidFill>
                <a:latin typeface="Montserrat"/>
              </a:rPr>
              <a:t>będącymi</a:t>
            </a:r>
            <a:r>
              <a:rPr lang="en-US" sz="3296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296" dirty="0" err="1">
                <a:solidFill>
                  <a:srgbClr val="000000"/>
                </a:solidFill>
                <a:latin typeface="Montserrat"/>
              </a:rPr>
              <a:t>pionierami</a:t>
            </a:r>
            <a:r>
              <a:rPr lang="en-US" sz="3296" dirty="0">
                <a:solidFill>
                  <a:srgbClr val="000000"/>
                </a:solidFill>
                <a:latin typeface="Montserrat"/>
              </a:rPr>
              <a:t> w </a:t>
            </a:r>
            <a:r>
              <a:rPr lang="en-US" sz="3296" dirty="0" err="1">
                <a:solidFill>
                  <a:srgbClr val="000000"/>
                </a:solidFill>
                <a:latin typeface="Montserrat"/>
              </a:rPr>
              <a:t>branży</a:t>
            </a:r>
            <a:r>
              <a:rPr lang="en-US" sz="3296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296" dirty="0" err="1">
                <a:solidFill>
                  <a:srgbClr val="000000"/>
                </a:solidFill>
                <a:latin typeface="Montserrat"/>
              </a:rPr>
              <a:t>transportowej</a:t>
            </a:r>
            <a:r>
              <a:rPr lang="pl-PL" sz="3296" dirty="0">
                <a:solidFill>
                  <a:srgbClr val="000000"/>
                </a:solidFill>
                <a:latin typeface="Montserrat"/>
              </a:rPr>
              <a:t>.</a:t>
            </a:r>
          </a:p>
          <a:p>
            <a:pPr algn="ctr">
              <a:lnSpc>
                <a:spcPts val="3296"/>
              </a:lnSpc>
              <a:spcBef>
                <a:spcPct val="0"/>
              </a:spcBef>
            </a:pPr>
            <a:r>
              <a:rPr lang="pl-PL" sz="3296" dirty="0">
                <a:solidFill>
                  <a:srgbClr val="000000"/>
                </a:solidFill>
                <a:latin typeface="Montserrat"/>
              </a:rPr>
              <a:t>Kolejne wdrożenia w:</a:t>
            </a:r>
          </a:p>
          <a:p>
            <a:pPr algn="ctr">
              <a:lnSpc>
                <a:spcPts val="3296"/>
              </a:lnSpc>
              <a:spcBef>
                <a:spcPct val="0"/>
              </a:spcBef>
            </a:pPr>
            <a:r>
              <a:rPr lang="pl-PL" sz="3296" dirty="0">
                <a:solidFill>
                  <a:srgbClr val="000000"/>
                </a:solidFill>
                <a:latin typeface="Montserrat"/>
              </a:rPr>
              <a:t>Db </a:t>
            </a:r>
            <a:r>
              <a:rPr lang="pl-PL" sz="3296" dirty="0" err="1">
                <a:solidFill>
                  <a:srgbClr val="000000"/>
                </a:solidFill>
                <a:latin typeface="Montserrat"/>
              </a:rPr>
              <a:t>Schenker</a:t>
            </a:r>
            <a:endParaRPr lang="pl-PL" sz="3296" dirty="0">
              <a:solidFill>
                <a:srgbClr val="000000"/>
              </a:solidFill>
              <a:latin typeface="Montserrat"/>
            </a:endParaRPr>
          </a:p>
          <a:p>
            <a:pPr algn="ctr">
              <a:lnSpc>
                <a:spcPts val="3296"/>
              </a:lnSpc>
              <a:spcBef>
                <a:spcPct val="0"/>
              </a:spcBef>
            </a:pPr>
            <a:r>
              <a:rPr lang="pl-PL" sz="3296" dirty="0" err="1">
                <a:solidFill>
                  <a:srgbClr val="000000"/>
                </a:solidFill>
                <a:latin typeface="Montserrat"/>
              </a:rPr>
              <a:t>Nagel</a:t>
            </a:r>
            <a:r>
              <a:rPr lang="pl-PL" sz="3296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pl-PL" sz="3296" dirty="0" err="1">
                <a:solidFill>
                  <a:srgbClr val="000000"/>
                </a:solidFill>
                <a:latin typeface="Montserrat"/>
              </a:rPr>
              <a:t>Group</a:t>
            </a:r>
            <a:endParaRPr lang="pl-PL" sz="3296" dirty="0">
              <a:solidFill>
                <a:srgbClr val="000000"/>
              </a:solidFill>
              <a:latin typeface="Montserrat"/>
            </a:endParaRPr>
          </a:p>
          <a:p>
            <a:pPr algn="ctr">
              <a:lnSpc>
                <a:spcPts val="3296"/>
              </a:lnSpc>
              <a:spcBef>
                <a:spcPct val="0"/>
              </a:spcBef>
            </a:pPr>
            <a:r>
              <a:rPr lang="pl-PL" sz="3296" dirty="0" err="1">
                <a:solidFill>
                  <a:srgbClr val="000000"/>
                </a:solidFill>
                <a:latin typeface="Montserrat"/>
              </a:rPr>
              <a:t>Suus</a:t>
            </a:r>
            <a:r>
              <a:rPr lang="pl-PL" sz="3296" dirty="0">
                <a:solidFill>
                  <a:srgbClr val="000000"/>
                </a:solidFill>
                <a:latin typeface="Montserrat"/>
              </a:rPr>
              <a:t> Logistics</a:t>
            </a:r>
          </a:p>
          <a:p>
            <a:pPr algn="ctr">
              <a:lnSpc>
                <a:spcPts val="3296"/>
              </a:lnSpc>
              <a:spcBef>
                <a:spcPct val="0"/>
              </a:spcBef>
            </a:pPr>
            <a:endParaRPr lang="pl-PL" sz="3296" dirty="0">
              <a:solidFill>
                <a:srgbClr val="000000"/>
              </a:solidFill>
              <a:latin typeface="Montserrat"/>
            </a:endParaRPr>
          </a:p>
          <a:p>
            <a:pPr algn="ctr">
              <a:lnSpc>
                <a:spcPts val="3296"/>
              </a:lnSpc>
              <a:spcBef>
                <a:spcPct val="0"/>
              </a:spcBef>
            </a:pPr>
            <a:endParaRPr lang="en-US" sz="3296" dirty="0">
              <a:solidFill>
                <a:srgbClr val="000000"/>
              </a:solidFill>
              <a:latin typeface="Montserrat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4849048" y="0"/>
            <a:ext cx="4294952" cy="420063"/>
            <a:chOff x="0" y="0"/>
            <a:chExt cx="1131181" cy="11063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31181" cy="110634"/>
            </a:xfrm>
            <a:custGeom>
              <a:avLst/>
              <a:gdLst/>
              <a:ahLst/>
              <a:cxnLst/>
              <a:rect l="l" t="t" r="r" b="b"/>
              <a:pathLst>
                <a:path w="1131181" h="110634">
                  <a:moveTo>
                    <a:pt x="0" y="0"/>
                  </a:moveTo>
                  <a:lnTo>
                    <a:pt x="1131181" y="0"/>
                  </a:lnTo>
                  <a:lnTo>
                    <a:pt x="1131181" y="110634"/>
                  </a:lnTo>
                  <a:lnTo>
                    <a:pt x="0" y="110634"/>
                  </a:lnTo>
                  <a:close/>
                </a:path>
              </a:pathLst>
            </a:custGeom>
            <a:solidFill>
              <a:srgbClr val="144A9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5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748115" y="0"/>
            <a:ext cx="4294952" cy="420063"/>
            <a:chOff x="0" y="0"/>
            <a:chExt cx="1131181" cy="11063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31181" cy="110634"/>
            </a:xfrm>
            <a:custGeom>
              <a:avLst/>
              <a:gdLst/>
              <a:ahLst/>
              <a:cxnLst/>
              <a:rect l="l" t="t" r="r" b="b"/>
              <a:pathLst>
                <a:path w="1131181" h="110634">
                  <a:moveTo>
                    <a:pt x="0" y="0"/>
                  </a:moveTo>
                  <a:lnTo>
                    <a:pt x="1131181" y="0"/>
                  </a:lnTo>
                  <a:lnTo>
                    <a:pt x="1131181" y="110634"/>
                  </a:lnTo>
                  <a:lnTo>
                    <a:pt x="0" y="110634"/>
                  </a:lnTo>
                  <a:close/>
                </a:path>
              </a:pathLst>
            </a:custGeom>
            <a:solidFill>
              <a:srgbClr val="144A9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5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783987" y="0"/>
            <a:ext cx="4294952" cy="420063"/>
            <a:chOff x="0" y="0"/>
            <a:chExt cx="1131181" cy="11063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131181" cy="110634"/>
            </a:xfrm>
            <a:custGeom>
              <a:avLst/>
              <a:gdLst/>
              <a:ahLst/>
              <a:cxnLst/>
              <a:rect l="l" t="t" r="r" b="b"/>
              <a:pathLst>
                <a:path w="1131181" h="110634">
                  <a:moveTo>
                    <a:pt x="0" y="0"/>
                  </a:moveTo>
                  <a:lnTo>
                    <a:pt x="1131181" y="0"/>
                  </a:lnTo>
                  <a:lnTo>
                    <a:pt x="1131181" y="110634"/>
                  </a:lnTo>
                  <a:lnTo>
                    <a:pt x="0" y="110634"/>
                  </a:lnTo>
                  <a:close/>
                </a:path>
              </a:pathLst>
            </a:custGeom>
            <a:solidFill>
              <a:srgbClr val="144A9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5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5877707" y="0"/>
            <a:ext cx="4294952" cy="420063"/>
            <a:chOff x="0" y="0"/>
            <a:chExt cx="1131181" cy="11063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131181" cy="110634"/>
            </a:xfrm>
            <a:custGeom>
              <a:avLst/>
              <a:gdLst/>
              <a:ahLst/>
              <a:cxnLst/>
              <a:rect l="l" t="t" r="r" b="b"/>
              <a:pathLst>
                <a:path w="1131181" h="110634">
                  <a:moveTo>
                    <a:pt x="0" y="0"/>
                  </a:moveTo>
                  <a:lnTo>
                    <a:pt x="1131181" y="0"/>
                  </a:lnTo>
                  <a:lnTo>
                    <a:pt x="1131181" y="110634"/>
                  </a:lnTo>
                  <a:lnTo>
                    <a:pt x="0" y="110634"/>
                  </a:lnTo>
                  <a:close/>
                </a:path>
              </a:pathLst>
            </a:custGeom>
            <a:solidFill>
              <a:srgbClr val="144A9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5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 rot="-5400000">
            <a:off x="11395309" y="8064320"/>
            <a:ext cx="4294952" cy="420063"/>
            <a:chOff x="0" y="0"/>
            <a:chExt cx="1131181" cy="1106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131181" cy="110634"/>
            </a:xfrm>
            <a:custGeom>
              <a:avLst/>
              <a:gdLst/>
              <a:ahLst/>
              <a:cxnLst/>
              <a:rect l="l" t="t" r="r" b="b"/>
              <a:pathLst>
                <a:path w="1131181" h="110634">
                  <a:moveTo>
                    <a:pt x="0" y="0"/>
                  </a:moveTo>
                  <a:lnTo>
                    <a:pt x="1131181" y="0"/>
                  </a:lnTo>
                  <a:lnTo>
                    <a:pt x="1131181" y="110634"/>
                  </a:lnTo>
                  <a:lnTo>
                    <a:pt x="0" y="110634"/>
                  </a:lnTo>
                  <a:close/>
                </a:path>
              </a:pathLst>
            </a:custGeom>
            <a:solidFill>
              <a:srgbClr val="F6871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5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 rot="-5400000">
            <a:off x="11395309" y="4673597"/>
            <a:ext cx="4294952" cy="420063"/>
            <a:chOff x="0" y="0"/>
            <a:chExt cx="1131181" cy="110634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131181" cy="110634"/>
            </a:xfrm>
            <a:custGeom>
              <a:avLst/>
              <a:gdLst/>
              <a:ahLst/>
              <a:cxnLst/>
              <a:rect l="l" t="t" r="r" b="b"/>
              <a:pathLst>
                <a:path w="1131181" h="110634">
                  <a:moveTo>
                    <a:pt x="0" y="0"/>
                  </a:moveTo>
                  <a:lnTo>
                    <a:pt x="1131181" y="0"/>
                  </a:lnTo>
                  <a:lnTo>
                    <a:pt x="1131181" y="110634"/>
                  </a:lnTo>
                  <a:lnTo>
                    <a:pt x="0" y="110634"/>
                  </a:lnTo>
                  <a:close/>
                </a:path>
              </a:pathLst>
            </a:custGeom>
            <a:solidFill>
              <a:srgbClr val="F6871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5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 rot="-10800000">
            <a:off x="13332754" y="2660911"/>
            <a:ext cx="4391455" cy="421626"/>
            <a:chOff x="0" y="0"/>
            <a:chExt cx="1156597" cy="111046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156597" cy="111046"/>
            </a:xfrm>
            <a:custGeom>
              <a:avLst/>
              <a:gdLst/>
              <a:ahLst/>
              <a:cxnLst/>
              <a:rect l="l" t="t" r="r" b="b"/>
              <a:pathLst>
                <a:path w="1156597" h="111046">
                  <a:moveTo>
                    <a:pt x="0" y="0"/>
                  </a:moveTo>
                  <a:lnTo>
                    <a:pt x="1156597" y="0"/>
                  </a:lnTo>
                  <a:lnTo>
                    <a:pt x="1156597" y="111046"/>
                  </a:lnTo>
                  <a:lnTo>
                    <a:pt x="0" y="111046"/>
                  </a:lnTo>
                  <a:close/>
                </a:path>
              </a:pathLst>
            </a:custGeom>
            <a:solidFill>
              <a:srgbClr val="F6871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5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 rot="-10800000">
            <a:off x="9144000" y="9865374"/>
            <a:ext cx="4391455" cy="421626"/>
            <a:chOff x="0" y="0"/>
            <a:chExt cx="1156597" cy="111046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156597" cy="111046"/>
            </a:xfrm>
            <a:custGeom>
              <a:avLst/>
              <a:gdLst/>
              <a:ahLst/>
              <a:cxnLst/>
              <a:rect l="l" t="t" r="r" b="b"/>
              <a:pathLst>
                <a:path w="1156597" h="111046">
                  <a:moveTo>
                    <a:pt x="0" y="0"/>
                  </a:moveTo>
                  <a:lnTo>
                    <a:pt x="1156597" y="0"/>
                  </a:lnTo>
                  <a:lnTo>
                    <a:pt x="1156597" y="111046"/>
                  </a:lnTo>
                  <a:lnTo>
                    <a:pt x="0" y="111046"/>
                  </a:lnTo>
                  <a:close/>
                </a:path>
              </a:pathLst>
            </a:custGeom>
            <a:solidFill>
              <a:srgbClr val="F6871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5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 rot="-10800000">
            <a:off x="4752545" y="9865374"/>
            <a:ext cx="4391455" cy="421626"/>
            <a:chOff x="0" y="0"/>
            <a:chExt cx="1156597" cy="111046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156597" cy="111046"/>
            </a:xfrm>
            <a:custGeom>
              <a:avLst/>
              <a:gdLst/>
              <a:ahLst/>
              <a:cxnLst/>
              <a:rect l="l" t="t" r="r" b="b"/>
              <a:pathLst>
                <a:path w="1156597" h="111046">
                  <a:moveTo>
                    <a:pt x="0" y="0"/>
                  </a:moveTo>
                  <a:lnTo>
                    <a:pt x="1156597" y="0"/>
                  </a:lnTo>
                  <a:lnTo>
                    <a:pt x="1156597" y="111046"/>
                  </a:lnTo>
                  <a:lnTo>
                    <a:pt x="0" y="111046"/>
                  </a:lnTo>
                  <a:close/>
                </a:path>
              </a:pathLst>
            </a:custGeom>
            <a:solidFill>
              <a:srgbClr val="F6871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5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 rot="-10800000">
            <a:off x="361090" y="9865374"/>
            <a:ext cx="4391455" cy="421626"/>
            <a:chOff x="0" y="0"/>
            <a:chExt cx="1156597" cy="111046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156597" cy="111046"/>
            </a:xfrm>
            <a:custGeom>
              <a:avLst/>
              <a:gdLst/>
              <a:ahLst/>
              <a:cxnLst/>
              <a:rect l="l" t="t" r="r" b="b"/>
              <a:pathLst>
                <a:path w="1156597" h="111046">
                  <a:moveTo>
                    <a:pt x="0" y="0"/>
                  </a:moveTo>
                  <a:lnTo>
                    <a:pt x="1156597" y="0"/>
                  </a:lnTo>
                  <a:lnTo>
                    <a:pt x="1156597" y="111046"/>
                  </a:lnTo>
                  <a:lnTo>
                    <a:pt x="0" y="111046"/>
                  </a:lnTo>
                  <a:close/>
                </a:path>
              </a:pathLst>
            </a:custGeom>
            <a:solidFill>
              <a:srgbClr val="F6871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5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 rot="-10800000">
            <a:off x="0" y="9865374"/>
            <a:ext cx="4391455" cy="421626"/>
            <a:chOff x="0" y="0"/>
            <a:chExt cx="1156597" cy="111046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1156597" cy="111046"/>
            </a:xfrm>
            <a:custGeom>
              <a:avLst/>
              <a:gdLst/>
              <a:ahLst/>
              <a:cxnLst/>
              <a:rect l="l" t="t" r="r" b="b"/>
              <a:pathLst>
                <a:path w="1156597" h="111046">
                  <a:moveTo>
                    <a:pt x="0" y="0"/>
                  </a:moveTo>
                  <a:lnTo>
                    <a:pt x="1156597" y="0"/>
                  </a:lnTo>
                  <a:lnTo>
                    <a:pt x="1156597" y="111046"/>
                  </a:lnTo>
                  <a:lnTo>
                    <a:pt x="0" y="111046"/>
                  </a:lnTo>
                  <a:close/>
                </a:path>
              </a:pathLst>
            </a:custGeom>
            <a:solidFill>
              <a:srgbClr val="F6871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5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 rot="-10800000">
            <a:off x="543133" y="7171646"/>
            <a:ext cx="4391455" cy="421626"/>
            <a:chOff x="0" y="0"/>
            <a:chExt cx="1156597" cy="111046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156597" cy="111046"/>
            </a:xfrm>
            <a:custGeom>
              <a:avLst/>
              <a:gdLst/>
              <a:ahLst/>
              <a:cxnLst/>
              <a:rect l="l" t="t" r="r" b="b"/>
              <a:pathLst>
                <a:path w="1156597" h="111046">
                  <a:moveTo>
                    <a:pt x="0" y="0"/>
                  </a:moveTo>
                  <a:lnTo>
                    <a:pt x="1156597" y="0"/>
                  </a:lnTo>
                  <a:lnTo>
                    <a:pt x="1156597" y="111046"/>
                  </a:lnTo>
                  <a:lnTo>
                    <a:pt x="0" y="111046"/>
                  </a:lnTo>
                  <a:close/>
                </a:path>
              </a:pathLst>
            </a:custGeom>
            <a:solidFill>
              <a:srgbClr val="144A9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5"/>
                </a:lnSpc>
              </a:pPr>
              <a:endParaRPr/>
            </a:p>
          </p:txBody>
        </p:sp>
      </p:grpSp>
    </p:spTree>
  </p:cSld>
  <p:clrMapOvr>
    <a:masterClrMapping/>
  </p:clrMapOvr>
  <p:transition spd="slow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</a:blip>
            <a:stretch>
              <a:fillRect l="-4878" r="-4878"/>
            </a:stretch>
          </a:blipFill>
        </p:spPr>
        <p:txBody>
          <a:bodyPr/>
          <a:lstStyle/>
          <a:p>
            <a:endParaRPr lang="pl-PL" dirty="0"/>
          </a:p>
        </p:txBody>
      </p:sp>
      <p:grpSp>
        <p:nvGrpSpPr>
          <p:cNvPr id="3" name="Group 3"/>
          <p:cNvGrpSpPr/>
          <p:nvPr/>
        </p:nvGrpSpPr>
        <p:grpSpPr>
          <a:xfrm>
            <a:off x="8732102" y="5321821"/>
            <a:ext cx="11565673" cy="5905059"/>
            <a:chOff x="0" y="0"/>
            <a:chExt cx="3046103" cy="15552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46103" cy="1555242"/>
            </a:xfrm>
            <a:custGeom>
              <a:avLst/>
              <a:gdLst/>
              <a:ahLst/>
              <a:cxnLst/>
              <a:rect l="l" t="t" r="r" b="b"/>
              <a:pathLst>
                <a:path w="3046103" h="1555242">
                  <a:moveTo>
                    <a:pt x="0" y="0"/>
                  </a:moveTo>
                  <a:lnTo>
                    <a:pt x="3046103" y="0"/>
                  </a:lnTo>
                  <a:lnTo>
                    <a:pt x="3046103" y="1555242"/>
                  </a:lnTo>
                  <a:lnTo>
                    <a:pt x="0" y="15552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385958" y="2736153"/>
            <a:ext cx="4338250" cy="7006220"/>
            <a:chOff x="0" y="0"/>
            <a:chExt cx="1142584" cy="18452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42584" cy="1845259"/>
            </a:xfrm>
            <a:custGeom>
              <a:avLst/>
              <a:gdLst/>
              <a:ahLst/>
              <a:cxnLst/>
              <a:rect l="l" t="t" r="r" b="b"/>
              <a:pathLst>
                <a:path w="1142584" h="1845259">
                  <a:moveTo>
                    <a:pt x="0" y="0"/>
                  </a:moveTo>
                  <a:lnTo>
                    <a:pt x="1142584" y="0"/>
                  </a:lnTo>
                  <a:lnTo>
                    <a:pt x="1142584" y="1845259"/>
                  </a:lnTo>
                  <a:lnTo>
                    <a:pt x="0" y="1845259"/>
                  </a:lnTo>
                  <a:close/>
                </a:path>
              </a:pathLst>
            </a:custGeom>
            <a:solidFill>
              <a:srgbClr val="F6871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39636" y="0"/>
            <a:ext cx="4294952" cy="7423064"/>
            <a:chOff x="0" y="0"/>
            <a:chExt cx="1131181" cy="195504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31181" cy="1955046"/>
            </a:xfrm>
            <a:custGeom>
              <a:avLst/>
              <a:gdLst/>
              <a:ahLst/>
              <a:cxnLst/>
              <a:rect l="l" t="t" r="r" b="b"/>
              <a:pathLst>
                <a:path w="1131181" h="1955046">
                  <a:moveTo>
                    <a:pt x="0" y="0"/>
                  </a:moveTo>
                  <a:lnTo>
                    <a:pt x="1131181" y="0"/>
                  </a:lnTo>
                  <a:lnTo>
                    <a:pt x="1131181" y="1955046"/>
                  </a:lnTo>
                  <a:lnTo>
                    <a:pt x="0" y="1955046"/>
                  </a:lnTo>
                  <a:close/>
                </a:path>
              </a:pathLst>
            </a:custGeom>
            <a:solidFill>
              <a:srgbClr val="144A9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5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981320" y="8275441"/>
            <a:ext cx="7394104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6"/>
              </a:lnSpc>
              <a:spcBef>
                <a:spcPct val="0"/>
              </a:spcBef>
            </a:pPr>
            <a:r>
              <a:rPr lang="pl-PL" sz="3296" dirty="0">
                <a:solidFill>
                  <a:srgbClr val="000000"/>
                </a:solidFill>
                <a:latin typeface="Montserrat"/>
              </a:rPr>
              <a:t>Shell Polska buduje około 10 stacji paliw rocznie i w każdej jest pralnia </a:t>
            </a:r>
            <a:r>
              <a:rPr lang="pl-PL" sz="3296" dirty="0" err="1">
                <a:solidFill>
                  <a:srgbClr val="000000"/>
                </a:solidFill>
                <a:latin typeface="Montserrat"/>
              </a:rPr>
              <a:t>Break&amp;Wash</a:t>
            </a:r>
            <a:endParaRPr lang="en-US" sz="3296" dirty="0">
              <a:solidFill>
                <a:srgbClr val="000000"/>
              </a:solidFill>
              <a:latin typeface="Montserrat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4849048" y="0"/>
            <a:ext cx="4294952" cy="420063"/>
            <a:chOff x="0" y="0"/>
            <a:chExt cx="1131181" cy="11063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31181" cy="110634"/>
            </a:xfrm>
            <a:custGeom>
              <a:avLst/>
              <a:gdLst/>
              <a:ahLst/>
              <a:cxnLst/>
              <a:rect l="l" t="t" r="r" b="b"/>
              <a:pathLst>
                <a:path w="1131181" h="110634">
                  <a:moveTo>
                    <a:pt x="0" y="0"/>
                  </a:moveTo>
                  <a:lnTo>
                    <a:pt x="1131181" y="0"/>
                  </a:lnTo>
                  <a:lnTo>
                    <a:pt x="1131181" y="110634"/>
                  </a:lnTo>
                  <a:lnTo>
                    <a:pt x="0" y="110634"/>
                  </a:lnTo>
                  <a:close/>
                </a:path>
              </a:pathLst>
            </a:custGeom>
            <a:solidFill>
              <a:srgbClr val="144A9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5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748115" y="0"/>
            <a:ext cx="4294952" cy="420063"/>
            <a:chOff x="0" y="0"/>
            <a:chExt cx="1131181" cy="11063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31181" cy="110634"/>
            </a:xfrm>
            <a:custGeom>
              <a:avLst/>
              <a:gdLst/>
              <a:ahLst/>
              <a:cxnLst/>
              <a:rect l="l" t="t" r="r" b="b"/>
              <a:pathLst>
                <a:path w="1131181" h="110634">
                  <a:moveTo>
                    <a:pt x="0" y="0"/>
                  </a:moveTo>
                  <a:lnTo>
                    <a:pt x="1131181" y="0"/>
                  </a:lnTo>
                  <a:lnTo>
                    <a:pt x="1131181" y="110634"/>
                  </a:lnTo>
                  <a:lnTo>
                    <a:pt x="0" y="110634"/>
                  </a:lnTo>
                  <a:close/>
                </a:path>
              </a:pathLst>
            </a:custGeom>
            <a:solidFill>
              <a:srgbClr val="144A9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5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783987" y="0"/>
            <a:ext cx="4294952" cy="420063"/>
            <a:chOff x="0" y="0"/>
            <a:chExt cx="1131181" cy="11063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131181" cy="110634"/>
            </a:xfrm>
            <a:custGeom>
              <a:avLst/>
              <a:gdLst/>
              <a:ahLst/>
              <a:cxnLst/>
              <a:rect l="l" t="t" r="r" b="b"/>
              <a:pathLst>
                <a:path w="1131181" h="110634">
                  <a:moveTo>
                    <a:pt x="0" y="0"/>
                  </a:moveTo>
                  <a:lnTo>
                    <a:pt x="1131181" y="0"/>
                  </a:lnTo>
                  <a:lnTo>
                    <a:pt x="1131181" y="110634"/>
                  </a:lnTo>
                  <a:lnTo>
                    <a:pt x="0" y="110634"/>
                  </a:lnTo>
                  <a:close/>
                </a:path>
              </a:pathLst>
            </a:custGeom>
            <a:solidFill>
              <a:srgbClr val="144A9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5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5877707" y="0"/>
            <a:ext cx="4294952" cy="420063"/>
            <a:chOff x="0" y="0"/>
            <a:chExt cx="1131181" cy="11063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131181" cy="110634"/>
            </a:xfrm>
            <a:custGeom>
              <a:avLst/>
              <a:gdLst/>
              <a:ahLst/>
              <a:cxnLst/>
              <a:rect l="l" t="t" r="r" b="b"/>
              <a:pathLst>
                <a:path w="1131181" h="110634">
                  <a:moveTo>
                    <a:pt x="0" y="0"/>
                  </a:moveTo>
                  <a:lnTo>
                    <a:pt x="1131181" y="0"/>
                  </a:lnTo>
                  <a:lnTo>
                    <a:pt x="1131181" y="110634"/>
                  </a:lnTo>
                  <a:lnTo>
                    <a:pt x="0" y="110634"/>
                  </a:lnTo>
                  <a:close/>
                </a:path>
              </a:pathLst>
            </a:custGeom>
            <a:solidFill>
              <a:srgbClr val="144A9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5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 rot="-5400000">
            <a:off x="11395309" y="8064320"/>
            <a:ext cx="4294952" cy="420063"/>
            <a:chOff x="0" y="0"/>
            <a:chExt cx="1131181" cy="1106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131181" cy="110634"/>
            </a:xfrm>
            <a:custGeom>
              <a:avLst/>
              <a:gdLst/>
              <a:ahLst/>
              <a:cxnLst/>
              <a:rect l="l" t="t" r="r" b="b"/>
              <a:pathLst>
                <a:path w="1131181" h="110634">
                  <a:moveTo>
                    <a:pt x="0" y="0"/>
                  </a:moveTo>
                  <a:lnTo>
                    <a:pt x="1131181" y="0"/>
                  </a:lnTo>
                  <a:lnTo>
                    <a:pt x="1131181" y="110634"/>
                  </a:lnTo>
                  <a:lnTo>
                    <a:pt x="0" y="110634"/>
                  </a:lnTo>
                  <a:close/>
                </a:path>
              </a:pathLst>
            </a:custGeom>
            <a:solidFill>
              <a:srgbClr val="F6871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5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 rot="-5400000">
            <a:off x="11395309" y="4673597"/>
            <a:ext cx="4294952" cy="420063"/>
            <a:chOff x="0" y="0"/>
            <a:chExt cx="1131181" cy="110634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131181" cy="110634"/>
            </a:xfrm>
            <a:custGeom>
              <a:avLst/>
              <a:gdLst/>
              <a:ahLst/>
              <a:cxnLst/>
              <a:rect l="l" t="t" r="r" b="b"/>
              <a:pathLst>
                <a:path w="1131181" h="110634">
                  <a:moveTo>
                    <a:pt x="0" y="0"/>
                  </a:moveTo>
                  <a:lnTo>
                    <a:pt x="1131181" y="0"/>
                  </a:lnTo>
                  <a:lnTo>
                    <a:pt x="1131181" y="110634"/>
                  </a:lnTo>
                  <a:lnTo>
                    <a:pt x="0" y="110634"/>
                  </a:lnTo>
                  <a:close/>
                </a:path>
              </a:pathLst>
            </a:custGeom>
            <a:solidFill>
              <a:srgbClr val="F6871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5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 rot="-10800000">
            <a:off x="13332754" y="2660911"/>
            <a:ext cx="4391455" cy="421626"/>
            <a:chOff x="0" y="0"/>
            <a:chExt cx="1156597" cy="111046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156597" cy="111046"/>
            </a:xfrm>
            <a:custGeom>
              <a:avLst/>
              <a:gdLst/>
              <a:ahLst/>
              <a:cxnLst/>
              <a:rect l="l" t="t" r="r" b="b"/>
              <a:pathLst>
                <a:path w="1156597" h="111046">
                  <a:moveTo>
                    <a:pt x="0" y="0"/>
                  </a:moveTo>
                  <a:lnTo>
                    <a:pt x="1156597" y="0"/>
                  </a:lnTo>
                  <a:lnTo>
                    <a:pt x="1156597" y="111046"/>
                  </a:lnTo>
                  <a:lnTo>
                    <a:pt x="0" y="111046"/>
                  </a:lnTo>
                  <a:close/>
                </a:path>
              </a:pathLst>
            </a:custGeom>
            <a:solidFill>
              <a:srgbClr val="F6871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5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 rot="-10800000">
            <a:off x="9144000" y="9865374"/>
            <a:ext cx="4391455" cy="421626"/>
            <a:chOff x="0" y="0"/>
            <a:chExt cx="1156597" cy="111046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156597" cy="111046"/>
            </a:xfrm>
            <a:custGeom>
              <a:avLst/>
              <a:gdLst/>
              <a:ahLst/>
              <a:cxnLst/>
              <a:rect l="l" t="t" r="r" b="b"/>
              <a:pathLst>
                <a:path w="1156597" h="111046">
                  <a:moveTo>
                    <a:pt x="0" y="0"/>
                  </a:moveTo>
                  <a:lnTo>
                    <a:pt x="1156597" y="0"/>
                  </a:lnTo>
                  <a:lnTo>
                    <a:pt x="1156597" y="111046"/>
                  </a:lnTo>
                  <a:lnTo>
                    <a:pt x="0" y="111046"/>
                  </a:lnTo>
                  <a:close/>
                </a:path>
              </a:pathLst>
            </a:custGeom>
            <a:solidFill>
              <a:srgbClr val="F6871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5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 rot="-10800000">
            <a:off x="4752545" y="9865374"/>
            <a:ext cx="4391455" cy="421626"/>
            <a:chOff x="0" y="0"/>
            <a:chExt cx="1156597" cy="111046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156597" cy="111046"/>
            </a:xfrm>
            <a:custGeom>
              <a:avLst/>
              <a:gdLst/>
              <a:ahLst/>
              <a:cxnLst/>
              <a:rect l="l" t="t" r="r" b="b"/>
              <a:pathLst>
                <a:path w="1156597" h="111046">
                  <a:moveTo>
                    <a:pt x="0" y="0"/>
                  </a:moveTo>
                  <a:lnTo>
                    <a:pt x="1156597" y="0"/>
                  </a:lnTo>
                  <a:lnTo>
                    <a:pt x="1156597" y="111046"/>
                  </a:lnTo>
                  <a:lnTo>
                    <a:pt x="0" y="111046"/>
                  </a:lnTo>
                  <a:close/>
                </a:path>
              </a:pathLst>
            </a:custGeom>
            <a:solidFill>
              <a:srgbClr val="F6871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5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 rot="-10800000">
            <a:off x="361090" y="9865374"/>
            <a:ext cx="4391455" cy="421626"/>
            <a:chOff x="0" y="0"/>
            <a:chExt cx="1156597" cy="111046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156597" cy="111046"/>
            </a:xfrm>
            <a:custGeom>
              <a:avLst/>
              <a:gdLst/>
              <a:ahLst/>
              <a:cxnLst/>
              <a:rect l="l" t="t" r="r" b="b"/>
              <a:pathLst>
                <a:path w="1156597" h="111046">
                  <a:moveTo>
                    <a:pt x="0" y="0"/>
                  </a:moveTo>
                  <a:lnTo>
                    <a:pt x="1156597" y="0"/>
                  </a:lnTo>
                  <a:lnTo>
                    <a:pt x="1156597" y="111046"/>
                  </a:lnTo>
                  <a:lnTo>
                    <a:pt x="0" y="111046"/>
                  </a:lnTo>
                  <a:close/>
                </a:path>
              </a:pathLst>
            </a:custGeom>
            <a:solidFill>
              <a:srgbClr val="F6871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5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 rot="-10800000">
            <a:off x="0" y="9865374"/>
            <a:ext cx="4391455" cy="421626"/>
            <a:chOff x="0" y="0"/>
            <a:chExt cx="1156597" cy="111046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1156597" cy="111046"/>
            </a:xfrm>
            <a:custGeom>
              <a:avLst/>
              <a:gdLst/>
              <a:ahLst/>
              <a:cxnLst/>
              <a:rect l="l" t="t" r="r" b="b"/>
              <a:pathLst>
                <a:path w="1156597" h="111046">
                  <a:moveTo>
                    <a:pt x="0" y="0"/>
                  </a:moveTo>
                  <a:lnTo>
                    <a:pt x="1156597" y="0"/>
                  </a:lnTo>
                  <a:lnTo>
                    <a:pt x="1156597" y="111046"/>
                  </a:lnTo>
                  <a:lnTo>
                    <a:pt x="0" y="111046"/>
                  </a:lnTo>
                  <a:close/>
                </a:path>
              </a:pathLst>
            </a:custGeom>
            <a:solidFill>
              <a:srgbClr val="F6871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5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 rot="-10800000">
            <a:off x="543133" y="7171646"/>
            <a:ext cx="4391455" cy="421626"/>
            <a:chOff x="0" y="0"/>
            <a:chExt cx="1156597" cy="111046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156597" cy="111046"/>
            </a:xfrm>
            <a:custGeom>
              <a:avLst/>
              <a:gdLst/>
              <a:ahLst/>
              <a:cxnLst/>
              <a:rect l="l" t="t" r="r" b="b"/>
              <a:pathLst>
                <a:path w="1156597" h="111046">
                  <a:moveTo>
                    <a:pt x="0" y="0"/>
                  </a:moveTo>
                  <a:lnTo>
                    <a:pt x="1156597" y="0"/>
                  </a:lnTo>
                  <a:lnTo>
                    <a:pt x="1156597" y="111046"/>
                  </a:lnTo>
                  <a:lnTo>
                    <a:pt x="0" y="111046"/>
                  </a:lnTo>
                  <a:close/>
                </a:path>
              </a:pathLst>
            </a:custGeom>
            <a:solidFill>
              <a:srgbClr val="144A9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5"/>
                </a:lnSpc>
              </a:pPr>
              <a:endParaRPr/>
            </a:p>
          </p:txBody>
        </p:sp>
      </p:grpSp>
      <p:sp>
        <p:nvSpPr>
          <p:cNvPr id="53" name="pole tekstowe 52">
            <a:extLst>
              <a:ext uri="{FF2B5EF4-FFF2-40B4-BE49-F238E27FC236}">
                <a16:creationId xmlns:a16="http://schemas.microsoft.com/office/drawing/2014/main" id="{7F8D032E-E0FF-4295-4ED9-9EBB9EDB99FC}"/>
              </a:ext>
            </a:extLst>
          </p:cNvPr>
          <p:cNvSpPr txBox="1"/>
          <p:nvPr/>
        </p:nvSpPr>
        <p:spPr>
          <a:xfrm>
            <a:off x="5136074" y="831064"/>
            <a:ext cx="127709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/>
              <a:t>Standard deweloperski Shell </a:t>
            </a:r>
          </a:p>
        </p:txBody>
      </p:sp>
      <p:pic>
        <p:nvPicPr>
          <p:cNvPr id="55" name="Obraz 54" descr="Obraz zawierający ściana, w pomieszczeniu, łazienka, pralka&#10;&#10;Opis wygenerowany automatycznie">
            <a:extLst>
              <a:ext uri="{FF2B5EF4-FFF2-40B4-BE49-F238E27FC236}">
                <a16:creationId xmlns:a16="http://schemas.microsoft.com/office/drawing/2014/main" id="{01F42505-75F3-FDE7-7394-ABA45891AE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7397" y="2330888"/>
            <a:ext cx="4961189" cy="6421879"/>
          </a:xfrm>
          <a:prstGeom prst="rect">
            <a:avLst/>
          </a:prstGeom>
        </p:spPr>
      </p:pic>
      <p:pic>
        <p:nvPicPr>
          <p:cNvPr id="57" name="Obraz 56" descr="Obraz zawierający w pomieszczeniu, ściana, podłoga, Podłoga&#10;&#10;Opis wygenerowany automatycznie">
            <a:extLst>
              <a:ext uri="{FF2B5EF4-FFF2-40B4-BE49-F238E27FC236}">
                <a16:creationId xmlns:a16="http://schemas.microsoft.com/office/drawing/2014/main" id="{E1037CE6-B7EB-BE5F-A199-C3E0542D62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860" y="1962833"/>
            <a:ext cx="7752707" cy="5814531"/>
          </a:xfrm>
          <a:prstGeom prst="rect">
            <a:avLst/>
          </a:prstGeom>
        </p:spPr>
      </p:pic>
      <p:sp>
        <p:nvSpPr>
          <p:cNvPr id="58" name="Freeform 24">
            <a:extLst>
              <a:ext uri="{FF2B5EF4-FFF2-40B4-BE49-F238E27FC236}">
                <a16:creationId xmlns:a16="http://schemas.microsoft.com/office/drawing/2014/main" id="{09AF3AE3-E8B0-43E8-EDBB-07C615F16373}"/>
              </a:ext>
            </a:extLst>
          </p:cNvPr>
          <p:cNvSpPr/>
          <p:nvPr/>
        </p:nvSpPr>
        <p:spPr>
          <a:xfrm>
            <a:off x="627085" y="149536"/>
            <a:ext cx="2539254" cy="2002652"/>
          </a:xfrm>
          <a:custGeom>
            <a:avLst/>
            <a:gdLst/>
            <a:ahLst/>
            <a:cxnLst/>
            <a:rect l="l" t="t" r="r" b="b"/>
            <a:pathLst>
              <a:path w="3489874" h="2753808">
                <a:moveTo>
                  <a:pt x="0" y="0"/>
                </a:moveTo>
                <a:lnTo>
                  <a:pt x="3489874" y="0"/>
                </a:lnTo>
                <a:lnTo>
                  <a:pt x="3489874" y="2753808"/>
                </a:lnTo>
                <a:lnTo>
                  <a:pt x="0" y="27538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4000"/>
            </a:blip>
            <a:stretch>
              <a:fillRect b="-26729"/>
            </a:stretch>
          </a:blipFill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3973087"/>
      </p:ext>
    </p:extLst>
  </p:cSld>
  <p:clrMapOvr>
    <a:masterClrMapping/>
  </p:clrMapOvr>
  <p:transition spd="slow"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</a:blip>
            <a:stretch>
              <a:fillRect l="-4878" r="-4878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7259300" y="5143500"/>
            <a:ext cx="2371211" cy="5709783"/>
            <a:chOff x="0" y="0"/>
            <a:chExt cx="642552" cy="1547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42552" cy="1547241"/>
            </a:xfrm>
            <a:custGeom>
              <a:avLst/>
              <a:gdLst/>
              <a:ahLst/>
              <a:cxnLst/>
              <a:rect l="l" t="t" r="r" b="b"/>
              <a:pathLst>
                <a:path w="642552" h="1547241">
                  <a:moveTo>
                    <a:pt x="0" y="0"/>
                  </a:moveTo>
                  <a:lnTo>
                    <a:pt x="642552" y="0"/>
                  </a:lnTo>
                  <a:lnTo>
                    <a:pt x="642552" y="1547241"/>
                  </a:lnTo>
                  <a:lnTo>
                    <a:pt x="0" y="1547241"/>
                  </a:lnTo>
                  <a:close/>
                </a:path>
              </a:pathLst>
            </a:custGeom>
            <a:solidFill>
              <a:srgbClr val="244B93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FFFFFF"/>
                  </a:solidFill>
                  <a:latin typeface="Open Sans"/>
                </a:rPr>
                <a:t>ra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732102" y="5321821"/>
            <a:ext cx="11565673" cy="5905059"/>
            <a:chOff x="0" y="0"/>
            <a:chExt cx="3046103" cy="155524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46103" cy="1555242"/>
            </a:xfrm>
            <a:custGeom>
              <a:avLst/>
              <a:gdLst/>
              <a:ahLst/>
              <a:cxnLst/>
              <a:rect l="l" t="t" r="r" b="b"/>
              <a:pathLst>
                <a:path w="3046103" h="1555242">
                  <a:moveTo>
                    <a:pt x="0" y="0"/>
                  </a:moveTo>
                  <a:lnTo>
                    <a:pt x="3046103" y="0"/>
                  </a:lnTo>
                  <a:lnTo>
                    <a:pt x="3046103" y="1555242"/>
                  </a:lnTo>
                  <a:lnTo>
                    <a:pt x="0" y="15552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827359" y="5321821"/>
            <a:ext cx="9559462" cy="622762"/>
            <a:chOff x="0" y="0"/>
            <a:chExt cx="2590430" cy="16875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90430" cy="168756"/>
            </a:xfrm>
            <a:custGeom>
              <a:avLst/>
              <a:gdLst/>
              <a:ahLst/>
              <a:cxnLst/>
              <a:rect l="l" t="t" r="r" b="b"/>
              <a:pathLst>
                <a:path w="2590430" h="168756">
                  <a:moveTo>
                    <a:pt x="0" y="0"/>
                  </a:moveTo>
                  <a:lnTo>
                    <a:pt x="2590430" y="0"/>
                  </a:lnTo>
                  <a:lnTo>
                    <a:pt x="2590430" y="168756"/>
                  </a:lnTo>
                  <a:lnTo>
                    <a:pt x="0" y="168756"/>
                  </a:lnTo>
                  <a:close/>
                </a:path>
              </a:pathLst>
            </a:custGeom>
            <a:solidFill>
              <a:srgbClr val="E22F13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551885" y="781642"/>
            <a:ext cx="8235071" cy="4736250"/>
            <a:chOff x="0" y="0"/>
            <a:chExt cx="2168908" cy="124740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68908" cy="1247407"/>
            </a:xfrm>
            <a:custGeom>
              <a:avLst/>
              <a:gdLst/>
              <a:ahLst/>
              <a:cxnLst/>
              <a:rect l="l" t="t" r="r" b="b"/>
              <a:pathLst>
                <a:path w="2168908" h="1247407">
                  <a:moveTo>
                    <a:pt x="0" y="0"/>
                  </a:moveTo>
                  <a:lnTo>
                    <a:pt x="2168908" y="0"/>
                  </a:lnTo>
                  <a:lnTo>
                    <a:pt x="2168908" y="1247407"/>
                  </a:lnTo>
                  <a:lnTo>
                    <a:pt x="0" y="1247407"/>
                  </a:lnTo>
                  <a:close/>
                </a:path>
              </a:pathLst>
            </a:custGeom>
            <a:solidFill>
              <a:srgbClr val="F6871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5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8865452" y="-1039410"/>
            <a:ext cx="9931120" cy="6275507"/>
          </a:xfrm>
          <a:custGeom>
            <a:avLst/>
            <a:gdLst/>
            <a:ahLst/>
            <a:cxnLst/>
            <a:rect l="l" t="t" r="r" b="b"/>
            <a:pathLst>
              <a:path w="9931120" h="6275507">
                <a:moveTo>
                  <a:pt x="0" y="0"/>
                </a:moveTo>
                <a:lnTo>
                  <a:pt x="9931121" y="0"/>
                </a:lnTo>
                <a:lnTo>
                  <a:pt x="9931121" y="6275506"/>
                </a:lnTo>
                <a:lnTo>
                  <a:pt x="0" y="62755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750" b="-2750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6" name="Group 16"/>
          <p:cNvGrpSpPr/>
          <p:nvPr/>
        </p:nvGrpSpPr>
        <p:grpSpPr>
          <a:xfrm>
            <a:off x="901468" y="5076825"/>
            <a:ext cx="8235071" cy="4736250"/>
            <a:chOff x="0" y="0"/>
            <a:chExt cx="2168908" cy="124740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168908" cy="1247407"/>
            </a:xfrm>
            <a:custGeom>
              <a:avLst/>
              <a:gdLst/>
              <a:ahLst/>
              <a:cxnLst/>
              <a:rect l="l" t="t" r="r" b="b"/>
              <a:pathLst>
                <a:path w="2168908" h="1247407">
                  <a:moveTo>
                    <a:pt x="0" y="0"/>
                  </a:moveTo>
                  <a:lnTo>
                    <a:pt x="2168908" y="0"/>
                  </a:lnTo>
                  <a:lnTo>
                    <a:pt x="2168908" y="1247407"/>
                  </a:lnTo>
                  <a:lnTo>
                    <a:pt x="0" y="1247407"/>
                  </a:lnTo>
                  <a:close/>
                </a:path>
              </a:pathLst>
            </a:custGeom>
            <a:solidFill>
              <a:srgbClr val="144A9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5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-477027" y="5321821"/>
            <a:ext cx="9342480" cy="6139420"/>
          </a:xfrm>
          <a:custGeom>
            <a:avLst/>
            <a:gdLst/>
            <a:ahLst/>
            <a:cxnLst/>
            <a:rect l="l" t="t" r="r" b="b"/>
            <a:pathLst>
              <a:path w="9342480" h="6139420">
                <a:moveTo>
                  <a:pt x="0" y="0"/>
                </a:moveTo>
                <a:lnTo>
                  <a:pt x="9342479" y="0"/>
                </a:lnTo>
                <a:lnTo>
                  <a:pt x="9342479" y="6139420"/>
                </a:lnTo>
                <a:lnTo>
                  <a:pt x="0" y="6139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24" b="-72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TextBox 20"/>
          <p:cNvSpPr txBox="1"/>
          <p:nvPr/>
        </p:nvSpPr>
        <p:spPr>
          <a:xfrm>
            <a:off x="616802" y="608330"/>
            <a:ext cx="8115300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Muli Bold Bold Italics"/>
              </a:rPr>
              <a:t>WYGODA DLA KIEROWCY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16802" y="1874159"/>
            <a:ext cx="7485085" cy="216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Zadbanie o higienę i komfort podróży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Zmniejszenie ilości ubrań zabieranych w trasę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Poświęcenie więcej czasu na wypoczynek w czasie postoju a nie na pranie ręczne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304990" y="5547477"/>
            <a:ext cx="8799060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Muli Bold Bold Italics"/>
              </a:rPr>
              <a:t>WYGODA DLA PRACODAWCY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455377" y="6527731"/>
            <a:ext cx="7485085" cy="347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Zadbanie o komfort podróży pracownika przyczynia się do zwiększenia jego wydajności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Dodatkowy element motywacji pracowników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Wyróżnienie się na tle innych firm transportowych, przez zapewnienie kierowych dodatkowego benefitu</a:t>
            </a:r>
          </a:p>
        </p:txBody>
      </p:sp>
    </p:spTree>
  </p:cSld>
  <p:clrMapOvr>
    <a:masterClrMapping/>
  </p:clrMapOvr>
  <p:transition spd="slow"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</a:blip>
            <a:stretch>
              <a:fillRect l="-4878" r="-487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9565693" y="914400"/>
            <a:ext cx="7693607" cy="211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5"/>
              </a:lnSpc>
              <a:spcBef>
                <a:spcPct val="0"/>
              </a:spcBef>
            </a:pPr>
            <a:r>
              <a:rPr lang="en-US" sz="6104">
                <a:solidFill>
                  <a:srgbClr val="081D2F"/>
                </a:solidFill>
                <a:latin typeface="Montserrat Bold Italics"/>
              </a:rPr>
              <a:t>DO TEJ PORY OFERTA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378402" y="3256059"/>
            <a:ext cx="6486005" cy="1622231"/>
            <a:chOff x="0" y="0"/>
            <a:chExt cx="8648007" cy="2162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90859" cy="1474870"/>
            </a:xfrm>
            <a:custGeom>
              <a:avLst/>
              <a:gdLst/>
              <a:ahLst/>
              <a:cxnLst/>
              <a:rect l="l" t="t" r="r" b="b"/>
              <a:pathLst>
                <a:path w="4690859" h="1474870">
                  <a:moveTo>
                    <a:pt x="0" y="0"/>
                  </a:moveTo>
                  <a:lnTo>
                    <a:pt x="4690859" y="0"/>
                  </a:lnTo>
                  <a:lnTo>
                    <a:pt x="4690859" y="1474870"/>
                  </a:lnTo>
                  <a:lnTo>
                    <a:pt x="0" y="14748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4466" b="-96427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6" name="Freeform 6"/>
            <p:cNvSpPr/>
            <p:nvPr/>
          </p:nvSpPr>
          <p:spPr>
            <a:xfrm>
              <a:off x="3781700" y="506638"/>
              <a:ext cx="4866306" cy="1656337"/>
            </a:xfrm>
            <a:custGeom>
              <a:avLst/>
              <a:gdLst/>
              <a:ahLst/>
              <a:cxnLst/>
              <a:rect l="l" t="t" r="r" b="b"/>
              <a:pathLst>
                <a:path w="4866306" h="1656337">
                  <a:moveTo>
                    <a:pt x="0" y="0"/>
                  </a:moveTo>
                  <a:lnTo>
                    <a:pt x="4866307" y="0"/>
                  </a:lnTo>
                  <a:lnTo>
                    <a:pt x="4866307" y="1656337"/>
                  </a:lnTo>
                  <a:lnTo>
                    <a:pt x="0" y="1656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8273" t="-96427" r="-811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134635" y="4993745"/>
            <a:ext cx="8555723" cy="4264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5"/>
              </a:lnSpc>
              <a:spcBef>
                <a:spcPct val="0"/>
              </a:spcBef>
            </a:pPr>
            <a:r>
              <a:rPr lang="en-US" sz="6104">
                <a:solidFill>
                  <a:srgbClr val="081D2F"/>
                </a:solidFill>
                <a:latin typeface="Montserrat Bold Italics"/>
              </a:rPr>
              <a:t>SKEROWANA BYŁA PRZEDE WSZYSTKIM DO KIEROWCÓW ZAWODOWYCH </a:t>
            </a: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1529056" y="-2616769"/>
            <a:ext cx="8094809" cy="7009740"/>
            <a:chOff x="0" y="0"/>
            <a:chExt cx="4282440" cy="3708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0B5199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-1529056" y="6115904"/>
            <a:ext cx="8094809" cy="7009740"/>
            <a:chOff x="0" y="0"/>
            <a:chExt cx="4282440" cy="3708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0B5199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-2217220" y="-2616769"/>
            <a:ext cx="8094809" cy="7009740"/>
            <a:chOff x="0" y="0"/>
            <a:chExt cx="4282440" cy="3708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F6881E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-2217220" y="6115904"/>
            <a:ext cx="8094809" cy="7009740"/>
            <a:chOff x="0" y="0"/>
            <a:chExt cx="4282440" cy="3708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F6881E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-2777595" y="-2616769"/>
            <a:ext cx="8094809" cy="7009740"/>
            <a:chOff x="0" y="0"/>
            <a:chExt cx="4282440" cy="3708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0B5199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-2777595" y="6115904"/>
            <a:ext cx="8094809" cy="7009740"/>
            <a:chOff x="0" y="0"/>
            <a:chExt cx="4282440" cy="37084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0B5199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-3422653" y="-2616769"/>
            <a:ext cx="8094809" cy="7009740"/>
            <a:chOff x="0" y="0"/>
            <a:chExt cx="4282440" cy="3708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F6881E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-3422653" y="6115904"/>
            <a:ext cx="8094809" cy="7009740"/>
            <a:chOff x="0" y="0"/>
            <a:chExt cx="4282440" cy="37084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F6881E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-2217220" y="1628426"/>
            <a:ext cx="10650029" cy="7030147"/>
            <a:chOff x="0" y="0"/>
            <a:chExt cx="14200039" cy="9373530"/>
          </a:xfrm>
        </p:grpSpPr>
        <p:sp>
          <p:nvSpPr>
            <p:cNvPr id="25" name="Freeform 25"/>
            <p:cNvSpPr/>
            <p:nvPr/>
          </p:nvSpPr>
          <p:spPr>
            <a:xfrm>
              <a:off x="2516806" y="752858"/>
              <a:ext cx="9894271" cy="7606378"/>
            </a:xfrm>
            <a:custGeom>
              <a:avLst/>
              <a:gdLst/>
              <a:ahLst/>
              <a:cxnLst/>
              <a:rect l="l" t="t" r="r" b="b"/>
              <a:pathLst>
                <a:path w="9894271" h="7606378">
                  <a:moveTo>
                    <a:pt x="0" y="0"/>
                  </a:moveTo>
                  <a:lnTo>
                    <a:pt x="9894270" y="0"/>
                  </a:lnTo>
                  <a:lnTo>
                    <a:pt x="9894270" y="7606377"/>
                  </a:lnTo>
                  <a:lnTo>
                    <a:pt x="0" y="76063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8446" t="-25011" r="-5756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0" y="0"/>
              <a:ext cx="14200039" cy="9373530"/>
            </a:xfrm>
            <a:custGeom>
              <a:avLst/>
              <a:gdLst/>
              <a:ahLst/>
              <a:cxnLst/>
              <a:rect l="l" t="t" r="r" b="b"/>
              <a:pathLst>
                <a:path w="14200039" h="9373530">
                  <a:moveTo>
                    <a:pt x="0" y="0"/>
                  </a:moveTo>
                  <a:lnTo>
                    <a:pt x="14200039" y="0"/>
                  </a:lnTo>
                  <a:lnTo>
                    <a:pt x="14200039" y="9373530"/>
                  </a:lnTo>
                  <a:lnTo>
                    <a:pt x="0" y="9373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7052" r="-5839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</p:spTree>
  </p:cSld>
  <p:clrMapOvr>
    <a:masterClrMapping/>
  </p:clrMapOvr>
  <p:transition spd="slow"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8541" y="757256"/>
            <a:ext cx="17390919" cy="8772487"/>
            <a:chOff x="0" y="0"/>
            <a:chExt cx="23187892" cy="11696650"/>
          </a:xfrm>
        </p:grpSpPr>
        <p:sp>
          <p:nvSpPr>
            <p:cNvPr id="3" name="AutoShape 3"/>
            <p:cNvSpPr/>
            <p:nvPr/>
          </p:nvSpPr>
          <p:spPr>
            <a:xfrm>
              <a:off x="4325144" y="8974741"/>
              <a:ext cx="9191810" cy="1715236"/>
            </a:xfrm>
            <a:prstGeom prst="line">
              <a:avLst/>
            </a:prstGeom>
            <a:ln w="193305" cap="flat">
              <a:solidFill>
                <a:srgbClr val="F6881E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AutoShape 4"/>
            <p:cNvSpPr/>
            <p:nvPr/>
          </p:nvSpPr>
          <p:spPr>
            <a:xfrm>
              <a:off x="3963704" y="8893724"/>
              <a:ext cx="5858685" cy="1079603"/>
            </a:xfrm>
            <a:prstGeom prst="line">
              <a:avLst/>
            </a:prstGeom>
            <a:ln w="193305" cap="flat">
              <a:solidFill>
                <a:srgbClr val="244B93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AutoShape 5"/>
            <p:cNvSpPr/>
            <p:nvPr/>
          </p:nvSpPr>
          <p:spPr>
            <a:xfrm flipV="1">
              <a:off x="3981554" y="1073156"/>
              <a:ext cx="9763372" cy="1661607"/>
            </a:xfrm>
            <a:prstGeom prst="line">
              <a:avLst/>
            </a:prstGeom>
            <a:ln w="193305" cap="flat">
              <a:solidFill>
                <a:srgbClr val="F6881E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" name="Freeform 6"/>
            <p:cNvSpPr/>
            <p:nvPr/>
          </p:nvSpPr>
          <p:spPr>
            <a:xfrm>
              <a:off x="10525754" y="0"/>
              <a:ext cx="12662138" cy="11696650"/>
            </a:xfrm>
            <a:custGeom>
              <a:avLst/>
              <a:gdLst/>
              <a:ahLst/>
              <a:cxnLst/>
              <a:rect l="l" t="t" r="r" b="b"/>
              <a:pathLst>
                <a:path w="12662138" h="11696650">
                  <a:moveTo>
                    <a:pt x="0" y="0"/>
                  </a:moveTo>
                  <a:lnTo>
                    <a:pt x="12662138" y="0"/>
                  </a:lnTo>
                  <a:lnTo>
                    <a:pt x="12662138" y="11696650"/>
                  </a:lnTo>
                  <a:lnTo>
                    <a:pt x="0" y="11696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AutoShape 7"/>
            <p:cNvSpPr/>
            <p:nvPr/>
          </p:nvSpPr>
          <p:spPr>
            <a:xfrm flipV="1">
              <a:off x="2856209" y="1668337"/>
              <a:ext cx="7405385" cy="1282120"/>
            </a:xfrm>
            <a:prstGeom prst="line">
              <a:avLst/>
            </a:prstGeom>
            <a:ln w="193305" cap="flat">
              <a:solidFill>
                <a:srgbClr val="244B93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2227200"/>
              <a:ext cx="7840054" cy="7242249"/>
            </a:xfrm>
            <a:custGeom>
              <a:avLst/>
              <a:gdLst/>
              <a:ahLst/>
              <a:cxnLst/>
              <a:rect l="l" t="t" r="r" b="b"/>
              <a:pathLst>
                <a:path w="7840054" h="7242249">
                  <a:moveTo>
                    <a:pt x="0" y="0"/>
                  </a:moveTo>
                  <a:lnTo>
                    <a:pt x="7840054" y="0"/>
                  </a:lnTo>
                  <a:lnTo>
                    <a:pt x="7840054" y="7242249"/>
                  </a:lnTo>
                  <a:lnTo>
                    <a:pt x="0" y="7242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9" name="Freeform 9"/>
            <p:cNvSpPr/>
            <p:nvPr/>
          </p:nvSpPr>
          <p:spPr>
            <a:xfrm>
              <a:off x="680674" y="2828325"/>
              <a:ext cx="6566061" cy="6065399"/>
            </a:xfrm>
            <a:custGeom>
              <a:avLst/>
              <a:gdLst/>
              <a:ahLst/>
              <a:cxnLst/>
              <a:rect l="l" t="t" r="r" b="b"/>
              <a:pathLst>
                <a:path w="6566061" h="6065399">
                  <a:moveTo>
                    <a:pt x="0" y="0"/>
                  </a:moveTo>
                  <a:lnTo>
                    <a:pt x="6566061" y="0"/>
                  </a:lnTo>
                  <a:lnTo>
                    <a:pt x="6566061" y="6065399"/>
                  </a:lnTo>
                  <a:lnTo>
                    <a:pt x="0" y="60653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592260" y="4681270"/>
              <a:ext cx="4669132" cy="21268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51"/>
                </a:lnSpc>
              </a:pPr>
              <a:r>
                <a:rPr lang="en-US" sz="3107">
                  <a:solidFill>
                    <a:srgbClr val="000000"/>
                  </a:solidFill>
                  <a:latin typeface="Montserrat Bold"/>
                </a:rPr>
                <a:t>Kierowcy zawodowi - Firmy Branży TSL</a:t>
              </a:r>
            </a:p>
          </p:txBody>
        </p:sp>
        <p:sp>
          <p:nvSpPr>
            <p:cNvPr id="11" name="Freeform 11"/>
            <p:cNvSpPr/>
            <p:nvPr/>
          </p:nvSpPr>
          <p:spPr>
            <a:xfrm>
              <a:off x="11317662" y="731525"/>
              <a:ext cx="11078322" cy="10233600"/>
            </a:xfrm>
            <a:custGeom>
              <a:avLst/>
              <a:gdLst/>
              <a:ahLst/>
              <a:cxnLst/>
              <a:rect l="l" t="t" r="r" b="b"/>
              <a:pathLst>
                <a:path w="11078322" h="10233600">
                  <a:moveTo>
                    <a:pt x="0" y="0"/>
                  </a:moveTo>
                  <a:lnTo>
                    <a:pt x="11078322" y="0"/>
                  </a:lnTo>
                  <a:lnTo>
                    <a:pt x="11078322" y="10233600"/>
                  </a:lnTo>
                  <a:lnTo>
                    <a:pt x="0" y="1023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478643" y="2605880"/>
              <a:ext cx="4679531" cy="1463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11"/>
                </a:lnSpc>
              </a:pPr>
              <a:r>
                <a:rPr lang="en-US" sz="3222">
                  <a:solidFill>
                    <a:srgbClr val="000000"/>
                  </a:solidFill>
                  <a:latin typeface="Montserrat Bold"/>
                </a:rPr>
                <a:t>Miejskie stacje paliw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6744616" y="2605880"/>
              <a:ext cx="4679531" cy="7058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11"/>
                </a:lnSpc>
              </a:pPr>
              <a:r>
                <a:rPr lang="en-US" sz="3222">
                  <a:solidFill>
                    <a:srgbClr val="000000"/>
                  </a:solidFill>
                  <a:latin typeface="Montserrat Bold"/>
                </a:rPr>
                <a:t>MOP-y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744616" y="4850202"/>
              <a:ext cx="4679531" cy="7058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11"/>
                </a:lnSpc>
              </a:pPr>
              <a:r>
                <a:rPr lang="en-US" sz="3222">
                  <a:solidFill>
                    <a:srgbClr val="000000"/>
                  </a:solidFill>
                  <a:latin typeface="Montserrat Bold"/>
                </a:rPr>
                <a:t>Camping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2508271" y="4751932"/>
              <a:ext cx="4679531" cy="1463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11"/>
                </a:lnSpc>
              </a:pPr>
              <a:r>
                <a:rPr lang="en-US" sz="3222">
                  <a:solidFill>
                    <a:srgbClr val="000000"/>
                  </a:solidFill>
                  <a:latin typeface="Montserrat Bold"/>
                </a:rPr>
                <a:t>Stacje paliw na trasie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289498" y="6385600"/>
              <a:ext cx="4679531" cy="7058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11"/>
                </a:lnSpc>
              </a:pPr>
              <a:r>
                <a:rPr lang="en-US" sz="3222">
                  <a:solidFill>
                    <a:srgbClr val="000000"/>
                  </a:solidFill>
                  <a:latin typeface="Montserrat Bold"/>
                </a:rPr>
                <a:t>Uzdrowiska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6316196" y="7910320"/>
              <a:ext cx="4679531" cy="7058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11"/>
                </a:lnSpc>
              </a:pPr>
              <a:r>
                <a:rPr lang="en-US" sz="3222">
                  <a:solidFill>
                    <a:srgbClr val="000000"/>
                  </a:solidFill>
                  <a:latin typeface="Montserrat Bold"/>
                </a:rPr>
                <a:t>Sanatoria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4629264" y="1864376"/>
              <a:ext cx="4679531" cy="7058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11"/>
                </a:lnSpc>
              </a:pPr>
              <a:r>
                <a:rPr lang="en-US" sz="3222">
                  <a:solidFill>
                    <a:srgbClr val="000000"/>
                  </a:solidFill>
                  <a:latin typeface="Montserrat Bold"/>
                </a:rPr>
                <a:t>Apartamenty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2508271" y="4012313"/>
              <a:ext cx="4679531" cy="7058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11"/>
                </a:lnSpc>
              </a:pPr>
              <a:r>
                <a:rPr lang="en-US" sz="3222">
                  <a:solidFill>
                    <a:srgbClr val="000000"/>
                  </a:solidFill>
                  <a:latin typeface="Montserrat Bold"/>
                </a:rPr>
                <a:t>Szpitale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5818409" y="3383570"/>
              <a:ext cx="4679531" cy="1463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11"/>
                </a:lnSpc>
              </a:pPr>
              <a:r>
                <a:rPr lang="en-US" sz="3222">
                  <a:solidFill>
                    <a:srgbClr val="000000"/>
                  </a:solidFill>
                  <a:latin typeface="Montserrat Bold"/>
                </a:rPr>
                <a:t>Galerie handlowe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6316196" y="5555708"/>
              <a:ext cx="4679531" cy="1463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11"/>
                </a:lnSpc>
              </a:pPr>
              <a:r>
                <a:rPr lang="en-US" sz="3222">
                  <a:solidFill>
                    <a:srgbClr val="000000"/>
                  </a:solidFill>
                  <a:latin typeface="Montserrat Bold"/>
                </a:rPr>
                <a:t>Firmy transportowe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6141388" y="7136589"/>
              <a:ext cx="4679531" cy="7058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11"/>
                </a:lnSpc>
              </a:pPr>
              <a:r>
                <a:rPr lang="en-US" sz="3222">
                  <a:solidFill>
                    <a:srgbClr val="000000"/>
                  </a:solidFill>
                  <a:latin typeface="Montserrat Bold"/>
                </a:rPr>
                <a:t>Akademiki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4521279" y="8763648"/>
              <a:ext cx="4679531" cy="7058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11"/>
                </a:lnSpc>
              </a:pPr>
              <a:r>
                <a:rPr lang="en-US" sz="3222">
                  <a:solidFill>
                    <a:srgbClr val="000000"/>
                  </a:solidFill>
                  <a:latin typeface="Montserrat Bold"/>
                </a:rPr>
                <a:t>Miejsca sakralne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2508271" y="7261669"/>
              <a:ext cx="4679531" cy="1463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11"/>
                </a:lnSpc>
              </a:pPr>
              <a:r>
                <a:rPr lang="en-US" sz="3222">
                  <a:solidFill>
                    <a:srgbClr val="000000"/>
                  </a:solidFill>
                  <a:latin typeface="Montserrat Bold"/>
                </a:rPr>
                <a:t>Ośrodki wczasowe</a:t>
              </a:r>
            </a:p>
          </p:txBody>
        </p:sp>
      </p:grpSp>
      <p:sp>
        <p:nvSpPr>
          <p:cNvPr id="25" name="Freeform 25"/>
          <p:cNvSpPr/>
          <p:nvPr/>
        </p:nvSpPr>
        <p:spPr>
          <a:xfrm>
            <a:off x="-3943196" y="-4028563"/>
            <a:ext cx="7442226" cy="6874757"/>
          </a:xfrm>
          <a:custGeom>
            <a:avLst/>
            <a:gdLst/>
            <a:ahLst/>
            <a:cxnLst/>
            <a:rect l="l" t="t" r="r" b="b"/>
            <a:pathLst>
              <a:path w="7442226" h="6874757">
                <a:moveTo>
                  <a:pt x="0" y="0"/>
                </a:moveTo>
                <a:lnTo>
                  <a:pt x="7442226" y="0"/>
                </a:lnTo>
                <a:lnTo>
                  <a:pt x="7442226" y="6874757"/>
                </a:lnTo>
                <a:lnTo>
                  <a:pt x="0" y="68747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6" name="Freeform 26"/>
          <p:cNvSpPr/>
          <p:nvPr/>
        </p:nvSpPr>
        <p:spPr>
          <a:xfrm>
            <a:off x="14746270" y="8001032"/>
            <a:ext cx="7571138" cy="6993839"/>
          </a:xfrm>
          <a:custGeom>
            <a:avLst/>
            <a:gdLst/>
            <a:ahLst/>
            <a:cxnLst/>
            <a:rect l="l" t="t" r="r" b="b"/>
            <a:pathLst>
              <a:path w="7571138" h="6993839">
                <a:moveTo>
                  <a:pt x="0" y="0"/>
                </a:moveTo>
                <a:lnTo>
                  <a:pt x="7571138" y="0"/>
                </a:lnTo>
                <a:lnTo>
                  <a:pt x="7571138" y="6993839"/>
                </a:lnTo>
                <a:lnTo>
                  <a:pt x="0" y="69938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7" name="Freeform 27"/>
          <p:cNvSpPr/>
          <p:nvPr/>
        </p:nvSpPr>
        <p:spPr>
          <a:xfrm>
            <a:off x="-6509765" y="7311338"/>
            <a:ext cx="10911771" cy="10079748"/>
          </a:xfrm>
          <a:custGeom>
            <a:avLst/>
            <a:gdLst/>
            <a:ahLst/>
            <a:cxnLst/>
            <a:rect l="l" t="t" r="r" b="b"/>
            <a:pathLst>
              <a:path w="10911771" h="10079748">
                <a:moveTo>
                  <a:pt x="0" y="0"/>
                </a:moveTo>
                <a:lnTo>
                  <a:pt x="10911771" y="0"/>
                </a:lnTo>
                <a:lnTo>
                  <a:pt x="10911771" y="10079749"/>
                </a:lnTo>
                <a:lnTo>
                  <a:pt x="0" y="10079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8" name="Freeform 28"/>
          <p:cNvSpPr/>
          <p:nvPr/>
        </p:nvSpPr>
        <p:spPr>
          <a:xfrm rot="2546429">
            <a:off x="13252337" y="-10663875"/>
            <a:ext cx="15531386" cy="14347118"/>
          </a:xfrm>
          <a:custGeom>
            <a:avLst/>
            <a:gdLst/>
            <a:ahLst/>
            <a:cxnLst/>
            <a:rect l="l" t="t" r="r" b="b"/>
            <a:pathLst>
              <a:path w="15531386" h="14347118">
                <a:moveTo>
                  <a:pt x="0" y="0"/>
                </a:moveTo>
                <a:lnTo>
                  <a:pt x="15531386" y="0"/>
                </a:lnTo>
                <a:lnTo>
                  <a:pt x="15531386" y="14347118"/>
                </a:lnTo>
                <a:lnTo>
                  <a:pt x="0" y="143471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9" name="Freeform 29"/>
          <p:cNvSpPr/>
          <p:nvPr/>
        </p:nvSpPr>
        <p:spPr>
          <a:xfrm>
            <a:off x="-6852365" y="7657715"/>
            <a:ext cx="10911771" cy="10079748"/>
          </a:xfrm>
          <a:custGeom>
            <a:avLst/>
            <a:gdLst/>
            <a:ahLst/>
            <a:cxnLst/>
            <a:rect l="l" t="t" r="r" b="b"/>
            <a:pathLst>
              <a:path w="10911771" h="10079748">
                <a:moveTo>
                  <a:pt x="0" y="0"/>
                </a:moveTo>
                <a:lnTo>
                  <a:pt x="10911771" y="0"/>
                </a:lnTo>
                <a:lnTo>
                  <a:pt x="10911771" y="10079748"/>
                </a:lnTo>
                <a:lnTo>
                  <a:pt x="0" y="100797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0" name="Freeform 30"/>
          <p:cNvSpPr/>
          <p:nvPr/>
        </p:nvSpPr>
        <p:spPr>
          <a:xfrm>
            <a:off x="-4329620" y="-4367171"/>
            <a:ext cx="7442226" cy="6874757"/>
          </a:xfrm>
          <a:custGeom>
            <a:avLst/>
            <a:gdLst/>
            <a:ahLst/>
            <a:cxnLst/>
            <a:rect l="l" t="t" r="r" b="b"/>
            <a:pathLst>
              <a:path w="7442226" h="6874757">
                <a:moveTo>
                  <a:pt x="0" y="0"/>
                </a:moveTo>
                <a:lnTo>
                  <a:pt x="7442227" y="0"/>
                </a:lnTo>
                <a:lnTo>
                  <a:pt x="7442227" y="6874756"/>
                </a:lnTo>
                <a:lnTo>
                  <a:pt x="0" y="68747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1" name="Freeform 31"/>
          <p:cNvSpPr/>
          <p:nvPr/>
        </p:nvSpPr>
        <p:spPr>
          <a:xfrm>
            <a:off x="15221964" y="8261197"/>
            <a:ext cx="7571138" cy="6993839"/>
          </a:xfrm>
          <a:custGeom>
            <a:avLst/>
            <a:gdLst/>
            <a:ahLst/>
            <a:cxnLst/>
            <a:rect l="l" t="t" r="r" b="b"/>
            <a:pathLst>
              <a:path w="7571138" h="6993839">
                <a:moveTo>
                  <a:pt x="0" y="0"/>
                </a:moveTo>
                <a:lnTo>
                  <a:pt x="7571138" y="0"/>
                </a:lnTo>
                <a:lnTo>
                  <a:pt x="7571138" y="6993839"/>
                </a:lnTo>
                <a:lnTo>
                  <a:pt x="0" y="69938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2" name="Freeform 32"/>
          <p:cNvSpPr/>
          <p:nvPr/>
        </p:nvSpPr>
        <p:spPr>
          <a:xfrm rot="2546429">
            <a:off x="13507260" y="-11202122"/>
            <a:ext cx="15531386" cy="14347118"/>
          </a:xfrm>
          <a:custGeom>
            <a:avLst/>
            <a:gdLst/>
            <a:ahLst/>
            <a:cxnLst/>
            <a:rect l="l" t="t" r="r" b="b"/>
            <a:pathLst>
              <a:path w="15531386" h="14347118">
                <a:moveTo>
                  <a:pt x="0" y="0"/>
                </a:moveTo>
                <a:lnTo>
                  <a:pt x="15531386" y="0"/>
                </a:lnTo>
                <a:lnTo>
                  <a:pt x="15531386" y="14347118"/>
                </a:lnTo>
                <a:lnTo>
                  <a:pt x="0" y="143471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>
    <p:circl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1492</TotalTime>
  <Words>502</Words>
  <Application>Microsoft Office PowerPoint</Application>
  <PresentationFormat>Niestandardowy</PresentationFormat>
  <Paragraphs>85</Paragraphs>
  <Slides>18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8" baseType="lpstr">
      <vt:lpstr>Arial</vt:lpstr>
      <vt:lpstr>Calibri</vt:lpstr>
      <vt:lpstr>Montserrat Bold Italics</vt:lpstr>
      <vt:lpstr>Open Sans</vt:lpstr>
      <vt:lpstr>Kanit</vt:lpstr>
      <vt:lpstr>Montserrat Bold</vt:lpstr>
      <vt:lpstr>Muli Bold Bold Italics</vt:lpstr>
      <vt:lpstr>Montserrat Italics</vt:lpstr>
      <vt:lpstr>Montserrat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Break&amp;Wash</dc:title>
  <cp:lastModifiedBy>Krzysztof Lubiszewski</cp:lastModifiedBy>
  <cp:revision>5</cp:revision>
  <dcterms:created xsi:type="dcterms:W3CDTF">2006-08-16T00:00:00Z</dcterms:created>
  <dcterms:modified xsi:type="dcterms:W3CDTF">2023-09-17T15:13:02Z</dcterms:modified>
  <dc:identifier>DAFjuedn5zA</dc:identifier>
</cp:coreProperties>
</file>